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4" r:id="rId6"/>
    <p:sldId id="392" r:id="rId7"/>
    <p:sldId id="397" r:id="rId8"/>
    <p:sldId id="393" r:id="rId9"/>
    <p:sldId id="394" r:id="rId10"/>
    <p:sldId id="395" r:id="rId11"/>
    <p:sldId id="396" r:id="rId12"/>
    <p:sldId id="398" r:id="rId13"/>
    <p:sldId id="402" r:id="rId14"/>
    <p:sldId id="403" r:id="rId15"/>
    <p:sldId id="400" r:id="rId16"/>
    <p:sldId id="391"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E23B9-2424-4601-80F3-8F91D07546B4}" v="205" dt="2023-03-07T14:20:06.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9" autoAdjust="0"/>
    <p:restoredTop sz="93725" autoAdjust="0"/>
  </p:normalViewPr>
  <p:slideViewPr>
    <p:cSldViewPr snapToGrid="0">
      <p:cViewPr varScale="1">
        <p:scale>
          <a:sx n="161" d="100"/>
          <a:sy n="161" d="100"/>
        </p:scale>
        <p:origin x="756" y="10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‹N°›</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‹N°›</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fr-FR"/>
              <a:t>Cliquez sur l'icône pour ajouter une image</a:t>
            </a:r>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fr-FR"/>
              <a:t>Cliquez pour modifier les styles du texte du masque</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fr-FR"/>
              <a:t>Modifiez le style du titre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fr-FR"/>
              <a:t>Cliquez pour modifier les styles du texte du masque</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fr-FR"/>
              <a:t>Modifiez le style du titre</a:t>
            </a:r>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fr-FR"/>
              <a:t>Cliquez sur l'icône pour ajouter une image</a:t>
            </a:r>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fr-FR"/>
              <a:t>Cliquez pour modifier les styles du texte du masque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fr-FR"/>
              <a:t>Modifiez le style du titre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fr-FR">
                <a:solidFill>
                  <a:schemeClr val="tx1">
                    <a:alpha val="60000"/>
                  </a:schemeClr>
                </a:solidFill>
              </a:rPr>
              <a:t>Modifiez le style des sous-titres du masque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fr-FR"/>
              <a:t>Cliquez sur l'icône pour ajouter une image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fr-FR"/>
              <a:t>Cliquez sur l'icône pour ajouter une image</a:t>
            </a:r>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fr-FR"/>
              <a:t>Modifiez le style du titre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fr-FR"/>
              <a:t>Modifiez le style du titre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fr-FR"/>
              <a:t>Modifiez le style du titre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fr-FR"/>
              <a:t>Cliquez sur l'icône pour ajouter une image</a:t>
            </a:r>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fr-FR"/>
              <a:t>Cliquez sur l'icône pour ajouter une image</a:t>
            </a:r>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fr-FR"/>
              <a:t>Cliquez sur l'icône pour ajouter une image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fr-FR"/>
              <a:t>Modifiez le style du titre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fr-FR"/>
              <a:t>Cliquez sur l'icône pour ajouter une image</a:t>
            </a:r>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fr-FR"/>
              <a:t>Cliquez sur l'icône pour ajouter une image</a:t>
            </a:r>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fr-FR"/>
              <a:t>Cliquez sur l'icône pour ajouter une image</a:t>
            </a:r>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fr-FR"/>
              <a:t>Cliquez sur l'icône pour ajouter une image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fr-FR"/>
              <a:t>Cliquez pour modifier les styles du texte du masque</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fr-FR"/>
              <a:t>Cliquez sur l'icône pour ajouter une image</a:t>
            </a:r>
            <a:endParaRPr lang="en-US"/>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fr-FR"/>
              <a:t>Modifiez le style du titre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fr-FR">
                <a:solidFill>
                  <a:schemeClr val="tx1">
                    <a:alpha val="60000"/>
                  </a:schemeClr>
                </a:solidFill>
              </a:rPr>
              <a:t>Modifiez le style des sous-titres du masque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fr-FR"/>
              <a:t>Cliquez sur l'icône pour ajouter une image</a:t>
            </a:r>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fr-FR">
                <a:solidFill>
                  <a:schemeClr val="tx1">
                    <a:alpha val="60000"/>
                  </a:schemeClr>
                </a:solidFill>
              </a:rPr>
              <a:t>Modifiez le style des sous-titres du masque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fr-FR"/>
              <a:t>Modifiez le style du titre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fr-FR"/>
              <a:t>Modifiez le style du titre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fr-FR"/>
              <a:t>Modifiez le style du titre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fr-FR"/>
              <a:t>Cliquez pour modifier les styles du texte du masque</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fr-FR"/>
              <a:t>Cliquez sur l'icône pour ajouter une image</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fr-FR"/>
              <a:t>Cliquez sur l'icône pour ajouter une image</a:t>
            </a:r>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fr-FR"/>
              <a:t>Cliquez sur l'icône pour ajouter une image</a:t>
            </a:r>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fr-FR"/>
              <a:t>Cliquez sur l'icône pour ajouter une image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fr-FR"/>
              <a:t>Cliquez sur l'icône pour ajouter une image</a:t>
            </a:r>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fr-FR"/>
              <a:t>Modifiez le style du titre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fr-FR"/>
              <a:t>Cliquez pour modifier les styles du texte du masque</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‹N°›</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199ECB62-B8EF-1F8C-2586-5404716298F3}"/>
              </a:ext>
            </a:extLst>
          </p:cNvPr>
          <p:cNvGraphicFramePr>
            <a:graphicFrameLocks noChangeAspect="1"/>
          </p:cNvGraphicFramePr>
          <p:nvPr userDrawn="1">
            <p:custDataLst>
              <p:tags r:id="rId18"/>
            </p:custDataLst>
            <p:extLst>
              <p:ext uri="{D42A27DB-BD31-4B8C-83A1-F6EECF244321}">
                <p14:modId xmlns:p14="http://schemas.microsoft.com/office/powerpoint/2010/main" val="9851292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9" imgW="425" imgH="424" progId="TCLayout.ActiveDocument.1">
                  <p:embed/>
                </p:oleObj>
              </mc:Choice>
              <mc:Fallback>
                <p:oleObj name="Diapositive think-cell" r:id="rId19" imgW="425" imgH="424" progId="TCLayout.ActiveDocument.1">
                  <p:embed/>
                  <p:pic>
                    <p:nvPicPr>
                      <p:cNvPr id="8" name="Objet 7" hidden="1">
                        <a:extLst>
                          <a:ext uri="{FF2B5EF4-FFF2-40B4-BE49-F238E27FC236}">
                            <a16:creationId xmlns:a16="http://schemas.microsoft.com/office/drawing/2014/main" id="{199ECB62-B8EF-1F8C-2586-5404716298F3}"/>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fr-FR"/>
              <a:t>Modifiez le style du titre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‹N°›</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7.png"/><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89C33690-313A-F8EF-1846-5CD4820BCF24}"/>
              </a:ext>
            </a:extLst>
          </p:cNvPr>
          <p:cNvGraphicFramePr>
            <a:graphicFrameLocks noChangeAspect="1"/>
          </p:cNvGraphicFramePr>
          <p:nvPr>
            <p:custDataLst>
              <p:tags r:id="rId1"/>
            </p:custDataLst>
            <p:extLst>
              <p:ext uri="{D42A27DB-BD31-4B8C-83A1-F6EECF244321}">
                <p14:modId xmlns:p14="http://schemas.microsoft.com/office/powerpoint/2010/main" val="49572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4" progId="TCLayout.ActiveDocument.1">
                  <p:embed/>
                </p:oleObj>
              </mc:Choice>
              <mc:Fallback>
                <p:oleObj name="Diapositive think-cell" r:id="rId4" imgW="425" imgH="424" progId="TCLayout.ActiveDocument.1">
                  <p:embed/>
                  <p:pic>
                    <p:nvPicPr>
                      <p:cNvPr id="4" name="Objet 3" hidden="1">
                        <a:extLst>
                          <a:ext uri="{FF2B5EF4-FFF2-40B4-BE49-F238E27FC236}">
                            <a16:creationId xmlns:a16="http://schemas.microsoft.com/office/drawing/2014/main" id="{89C33690-313A-F8EF-1846-5CD4820BCF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vert="horz" anchor="b" anchorCtr="0">
            <a:normAutofit fontScale="90000"/>
          </a:bodyPr>
          <a:lstStyle/>
          <a:p>
            <a:r>
              <a:rPr lang="en-US" dirty="0"/>
              <a:t>Analyzing Banking agencies in Casablanca</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Presenter Name</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t 11" hidden="1">
            <a:extLst>
              <a:ext uri="{FF2B5EF4-FFF2-40B4-BE49-F238E27FC236}">
                <a16:creationId xmlns:a16="http://schemas.microsoft.com/office/drawing/2014/main" id="{E6D600E1-43E6-C92A-EE50-17CE6552D22F}"/>
              </a:ext>
            </a:extLst>
          </p:cNvPr>
          <p:cNvGraphicFramePr>
            <a:graphicFrameLocks noChangeAspect="1"/>
          </p:cNvGraphicFramePr>
          <p:nvPr>
            <p:custDataLst>
              <p:tags r:id="rId1"/>
            </p:custDataLst>
            <p:extLst>
              <p:ext uri="{D42A27DB-BD31-4B8C-83A1-F6EECF244321}">
                <p14:modId xmlns:p14="http://schemas.microsoft.com/office/powerpoint/2010/main" val="673127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9EDBA347-22DB-B06E-5253-9C1D9A392916}"/>
              </a:ext>
            </a:extLst>
          </p:cNvPr>
          <p:cNvSpPr>
            <a:spLocks noGrp="1"/>
          </p:cNvSpPr>
          <p:nvPr>
            <p:ph type="title"/>
          </p:nvPr>
        </p:nvSpPr>
        <p:spPr>
          <a:xfrm>
            <a:off x="550862" y="549275"/>
            <a:ext cx="11097551" cy="733260"/>
          </a:xfrm>
        </p:spPr>
        <p:txBody>
          <a:bodyPr vert="horz"/>
          <a:lstStyle/>
          <a:p>
            <a:r>
              <a:rPr lang="en-US" dirty="0"/>
              <a:t>Adding Data from ESA</a:t>
            </a:r>
          </a:p>
        </p:txBody>
      </p:sp>
      <p:sp>
        <p:nvSpPr>
          <p:cNvPr id="3" name="Espace réservé du texte 2">
            <a:extLst>
              <a:ext uri="{FF2B5EF4-FFF2-40B4-BE49-F238E27FC236}">
                <a16:creationId xmlns:a16="http://schemas.microsoft.com/office/drawing/2014/main" id="{3CBE3FDB-7DF9-E3B8-DF31-92674C837D86}"/>
              </a:ext>
            </a:extLst>
          </p:cNvPr>
          <p:cNvSpPr>
            <a:spLocks noGrp="1"/>
          </p:cNvSpPr>
          <p:nvPr>
            <p:ph type="body" idx="1"/>
          </p:nvPr>
        </p:nvSpPr>
        <p:spPr/>
        <p:txBody>
          <a:bodyPr/>
          <a:lstStyle/>
          <a:p>
            <a:r>
              <a:rPr lang="en-US" dirty="0"/>
              <a:t>ESA </a:t>
            </a:r>
            <a:r>
              <a:rPr lang="en-US" dirty="0" err="1"/>
              <a:t>worldcover</a:t>
            </a:r>
            <a:r>
              <a:rPr lang="en-US" dirty="0"/>
              <a:t> view</a:t>
            </a:r>
          </a:p>
        </p:txBody>
      </p:sp>
      <p:sp>
        <p:nvSpPr>
          <p:cNvPr id="4" name="Espace réservé du contenu 3">
            <a:extLst>
              <a:ext uri="{FF2B5EF4-FFF2-40B4-BE49-F238E27FC236}">
                <a16:creationId xmlns:a16="http://schemas.microsoft.com/office/drawing/2014/main" id="{79AC2455-C523-F3ED-C48E-CD6745B522BD}"/>
              </a:ext>
            </a:extLst>
          </p:cNvPr>
          <p:cNvSpPr>
            <a:spLocks noGrp="1"/>
          </p:cNvSpPr>
          <p:nvPr>
            <p:ph sz="half" idx="2"/>
          </p:nvPr>
        </p:nvSpPr>
        <p:spPr/>
        <p:txBody>
          <a:bodyPr/>
          <a:lstStyle/>
          <a:p>
            <a:endParaRPr lang="en-US"/>
          </a:p>
        </p:txBody>
      </p:sp>
      <p:sp>
        <p:nvSpPr>
          <p:cNvPr id="5" name="Espace réservé du texte 4">
            <a:extLst>
              <a:ext uri="{FF2B5EF4-FFF2-40B4-BE49-F238E27FC236}">
                <a16:creationId xmlns:a16="http://schemas.microsoft.com/office/drawing/2014/main" id="{1BD290FF-B452-8A79-FF45-58BF69CBF996}"/>
              </a:ext>
            </a:extLst>
          </p:cNvPr>
          <p:cNvSpPr>
            <a:spLocks noGrp="1"/>
          </p:cNvSpPr>
          <p:nvPr>
            <p:ph type="body" sz="quarter" idx="3"/>
          </p:nvPr>
        </p:nvSpPr>
        <p:spPr/>
        <p:txBody>
          <a:bodyPr/>
          <a:lstStyle/>
          <a:p>
            <a:r>
              <a:rPr lang="en-US" dirty="0"/>
              <a:t>code</a:t>
            </a:r>
          </a:p>
        </p:txBody>
      </p:sp>
      <p:pic>
        <p:nvPicPr>
          <p:cNvPr id="18" name="Espace réservé du contenu 17">
            <a:extLst>
              <a:ext uri="{FF2B5EF4-FFF2-40B4-BE49-F238E27FC236}">
                <a16:creationId xmlns:a16="http://schemas.microsoft.com/office/drawing/2014/main" id="{F74F3E3A-547A-BB29-7AD3-493CD11EB13E}"/>
              </a:ext>
            </a:extLst>
          </p:cNvPr>
          <p:cNvPicPr>
            <a:picLocks noGrp="1" noChangeAspect="1"/>
          </p:cNvPicPr>
          <p:nvPr>
            <p:ph sz="quarter" idx="4"/>
          </p:nvPr>
        </p:nvPicPr>
        <p:blipFill>
          <a:blip r:embed="rId5"/>
          <a:stretch>
            <a:fillRect/>
          </a:stretch>
        </p:blipFill>
        <p:spPr>
          <a:xfrm>
            <a:off x="6212024" y="2427288"/>
            <a:ext cx="5209955" cy="3516312"/>
          </a:xfrm>
        </p:spPr>
      </p:pic>
      <p:sp>
        <p:nvSpPr>
          <p:cNvPr id="7" name="Espace réservé de la date 6">
            <a:extLst>
              <a:ext uri="{FF2B5EF4-FFF2-40B4-BE49-F238E27FC236}">
                <a16:creationId xmlns:a16="http://schemas.microsoft.com/office/drawing/2014/main" id="{EFD16FC0-5156-ACAD-2762-2B87EB997C5A}"/>
              </a:ext>
            </a:extLst>
          </p:cNvPr>
          <p:cNvSpPr>
            <a:spLocks noGrp="1"/>
          </p:cNvSpPr>
          <p:nvPr>
            <p:ph type="dt" sz="half" idx="10"/>
          </p:nvPr>
        </p:nvSpPr>
        <p:spPr/>
        <p:txBody>
          <a:bodyPr/>
          <a:lstStyle/>
          <a:p>
            <a:r>
              <a:rPr lang="en-US"/>
              <a:t>Tuesday, February 2, 20XX</a:t>
            </a:r>
          </a:p>
        </p:txBody>
      </p:sp>
      <p:sp>
        <p:nvSpPr>
          <p:cNvPr id="8" name="Espace réservé du pied de page 7">
            <a:extLst>
              <a:ext uri="{FF2B5EF4-FFF2-40B4-BE49-F238E27FC236}">
                <a16:creationId xmlns:a16="http://schemas.microsoft.com/office/drawing/2014/main" id="{0DB14FB5-B1E1-59BF-58E7-182FF8CC413F}"/>
              </a:ext>
            </a:extLst>
          </p:cNvPr>
          <p:cNvSpPr>
            <a:spLocks noGrp="1"/>
          </p:cNvSpPr>
          <p:nvPr>
            <p:ph type="ftr" sz="quarter" idx="11"/>
          </p:nvPr>
        </p:nvSpPr>
        <p:spPr/>
        <p:txBody>
          <a:bodyPr/>
          <a:lstStyle/>
          <a:p>
            <a:r>
              <a:rPr lang="en-US"/>
              <a:t>Sample Footer Text</a:t>
            </a:r>
          </a:p>
        </p:txBody>
      </p:sp>
      <p:sp>
        <p:nvSpPr>
          <p:cNvPr id="9" name="Espace réservé du numéro de diapositive 8">
            <a:extLst>
              <a:ext uri="{FF2B5EF4-FFF2-40B4-BE49-F238E27FC236}">
                <a16:creationId xmlns:a16="http://schemas.microsoft.com/office/drawing/2014/main" id="{B94E2E44-E81F-5A05-DC36-08BA562512B3}"/>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11" name="Image 10">
            <a:extLst>
              <a:ext uri="{FF2B5EF4-FFF2-40B4-BE49-F238E27FC236}">
                <a16:creationId xmlns:a16="http://schemas.microsoft.com/office/drawing/2014/main" id="{72C7CB0B-79FC-9496-F33A-C1D8DE3BA258}"/>
              </a:ext>
            </a:extLst>
          </p:cNvPr>
          <p:cNvPicPr>
            <a:picLocks noChangeAspect="1"/>
          </p:cNvPicPr>
          <p:nvPr/>
        </p:nvPicPr>
        <p:blipFill>
          <a:blip r:embed="rId6"/>
          <a:stretch>
            <a:fillRect/>
          </a:stretch>
        </p:blipFill>
        <p:spPr>
          <a:xfrm>
            <a:off x="543586" y="2390899"/>
            <a:ext cx="5429113" cy="3552026"/>
          </a:xfrm>
          <a:prstGeom prst="rect">
            <a:avLst/>
          </a:prstGeom>
        </p:spPr>
      </p:pic>
      <p:sp>
        <p:nvSpPr>
          <p:cNvPr id="16" name="ZoneTexte 15">
            <a:extLst>
              <a:ext uri="{FF2B5EF4-FFF2-40B4-BE49-F238E27FC236}">
                <a16:creationId xmlns:a16="http://schemas.microsoft.com/office/drawing/2014/main" id="{791390D7-95BC-5225-772D-B4AC5CAD0103}"/>
              </a:ext>
            </a:extLst>
          </p:cNvPr>
          <p:cNvSpPr txBox="1"/>
          <p:nvPr/>
        </p:nvSpPr>
        <p:spPr>
          <a:xfrm>
            <a:off x="680488" y="1145540"/>
            <a:ext cx="9630576" cy="646331"/>
          </a:xfrm>
          <a:prstGeom prst="rect">
            <a:avLst/>
          </a:prstGeom>
          <a:noFill/>
        </p:spPr>
        <p:txBody>
          <a:bodyPr wrap="square" rtlCol="0">
            <a:spAutoFit/>
          </a:bodyPr>
          <a:lstStyle/>
          <a:p>
            <a:r>
              <a:rPr lang="en-US" sz="1200" dirty="0"/>
              <a:t>Thanks to the work done by ESA and its </a:t>
            </a:r>
            <a:r>
              <a:rPr lang="en-US" sz="1200" dirty="0" err="1"/>
              <a:t>worldcover</a:t>
            </a:r>
            <a:r>
              <a:rPr lang="en-US" sz="1200" dirty="0"/>
              <a:t> view, we hashed Casablanca in squares of 500m and calculated the number of pixels of each color, eventually giving us the percentage of buildings, grass, trees …</a:t>
            </a:r>
            <a:br>
              <a:rPr lang="en-US" sz="1200" dirty="0"/>
            </a:br>
            <a:r>
              <a:rPr lang="en-US" sz="1200" dirty="0"/>
              <a:t>This data has then been merged with our banks dataset to evaluate which features affect the most the location of banks</a:t>
            </a:r>
          </a:p>
        </p:txBody>
      </p:sp>
      <p:pic>
        <p:nvPicPr>
          <p:cNvPr id="1026" name="Picture 2" descr="Home">
            <a:extLst>
              <a:ext uri="{FF2B5EF4-FFF2-40B4-BE49-F238E27FC236}">
                <a16:creationId xmlns:a16="http://schemas.microsoft.com/office/drawing/2014/main" id="{0FF278A7-4432-2AC0-86CD-145276C5BE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6300" y="36853"/>
            <a:ext cx="2471737" cy="113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t 12" hidden="1">
            <a:extLst>
              <a:ext uri="{FF2B5EF4-FFF2-40B4-BE49-F238E27FC236}">
                <a16:creationId xmlns:a16="http://schemas.microsoft.com/office/drawing/2014/main" id="{E303049D-D2E6-805A-8247-AB712A0DB057}"/>
              </a:ext>
            </a:extLst>
          </p:cNvPr>
          <p:cNvGraphicFramePr>
            <a:graphicFrameLocks noChangeAspect="1"/>
          </p:cNvGraphicFramePr>
          <p:nvPr>
            <p:custDataLst>
              <p:tags r:id="rId1"/>
            </p:custDataLst>
            <p:extLst>
              <p:ext uri="{D42A27DB-BD31-4B8C-83A1-F6EECF244321}">
                <p14:modId xmlns:p14="http://schemas.microsoft.com/office/powerpoint/2010/main" val="4017016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3FA9B6FF-E165-23B9-4F0B-1E034738E3B9}"/>
              </a:ext>
            </a:extLst>
          </p:cNvPr>
          <p:cNvSpPr>
            <a:spLocks noGrp="1"/>
          </p:cNvSpPr>
          <p:nvPr>
            <p:ph type="title"/>
          </p:nvPr>
        </p:nvSpPr>
        <p:spPr/>
        <p:txBody>
          <a:bodyPr vert="horz"/>
          <a:lstStyle/>
          <a:p>
            <a:r>
              <a:rPr lang="en-US" dirty="0"/>
              <a:t>Linear feature importance</a:t>
            </a:r>
          </a:p>
        </p:txBody>
      </p:sp>
      <p:pic>
        <p:nvPicPr>
          <p:cNvPr id="9" name="Espace réservé du contenu 8">
            <a:extLst>
              <a:ext uri="{FF2B5EF4-FFF2-40B4-BE49-F238E27FC236}">
                <a16:creationId xmlns:a16="http://schemas.microsoft.com/office/drawing/2014/main" id="{08043234-6F99-9CEC-50A4-725D927AEFC9}"/>
              </a:ext>
            </a:extLst>
          </p:cNvPr>
          <p:cNvPicPr>
            <a:picLocks noGrp="1" noChangeAspect="1"/>
          </p:cNvPicPr>
          <p:nvPr>
            <p:ph idx="1"/>
          </p:nvPr>
        </p:nvPicPr>
        <p:blipFill>
          <a:blip r:embed="rId5"/>
          <a:stretch>
            <a:fillRect/>
          </a:stretch>
        </p:blipFill>
        <p:spPr>
          <a:xfrm>
            <a:off x="4232440" y="1750060"/>
            <a:ext cx="7345363" cy="3211114"/>
          </a:xfrm>
        </p:spPr>
      </p:pic>
      <p:sp>
        <p:nvSpPr>
          <p:cNvPr id="4" name="Espace réservé du texte 3">
            <a:extLst>
              <a:ext uri="{FF2B5EF4-FFF2-40B4-BE49-F238E27FC236}">
                <a16:creationId xmlns:a16="http://schemas.microsoft.com/office/drawing/2014/main" id="{2924AF89-CFBE-880F-A0A5-19CFF5376104}"/>
              </a:ext>
            </a:extLst>
          </p:cNvPr>
          <p:cNvSpPr>
            <a:spLocks noGrp="1"/>
          </p:cNvSpPr>
          <p:nvPr>
            <p:ph type="body" sz="half" idx="2"/>
          </p:nvPr>
        </p:nvSpPr>
        <p:spPr/>
        <p:txBody>
          <a:bodyPr/>
          <a:lstStyle/>
          <a:p>
            <a:r>
              <a:rPr lang="en-US" dirty="0"/>
              <a:t>For each of our 500m squares we counted the number of banks and created the feature “count” as our target, to predict the number of banks in the zone according to square meter price, demographics, satellite views and restaurants. The confusion matrix shows that the most important features are the number of restaurants under 500m and the activity rate. Square meter price seems to not be linearly correlated but there is certainly a non-linear correlation, especially if density is added to the equation.</a:t>
            </a:r>
          </a:p>
        </p:txBody>
      </p:sp>
      <p:sp>
        <p:nvSpPr>
          <p:cNvPr id="5" name="Espace réservé de la date 4">
            <a:extLst>
              <a:ext uri="{FF2B5EF4-FFF2-40B4-BE49-F238E27FC236}">
                <a16:creationId xmlns:a16="http://schemas.microsoft.com/office/drawing/2014/main" id="{D62905F4-A9BF-F6D2-F355-B11A37D3B932}"/>
              </a:ext>
            </a:extLst>
          </p:cNvPr>
          <p:cNvSpPr>
            <a:spLocks noGrp="1"/>
          </p:cNvSpPr>
          <p:nvPr>
            <p:ph type="dt" sz="half" idx="10"/>
          </p:nvPr>
        </p:nvSpPr>
        <p:spPr/>
        <p:txBody>
          <a:bodyPr/>
          <a:lstStyle/>
          <a:p>
            <a:r>
              <a:rPr lang="en-US"/>
              <a:t>Tuesday, February 2, 20XX</a:t>
            </a:r>
          </a:p>
        </p:txBody>
      </p:sp>
      <p:sp>
        <p:nvSpPr>
          <p:cNvPr id="6" name="Espace réservé du pied de page 5">
            <a:extLst>
              <a:ext uri="{FF2B5EF4-FFF2-40B4-BE49-F238E27FC236}">
                <a16:creationId xmlns:a16="http://schemas.microsoft.com/office/drawing/2014/main" id="{DA0D8547-865A-FF0D-F6A8-9D257B280D3F}"/>
              </a:ext>
            </a:extLst>
          </p:cNvPr>
          <p:cNvSpPr>
            <a:spLocks noGrp="1"/>
          </p:cNvSpPr>
          <p:nvPr>
            <p:ph type="ftr" sz="quarter" idx="11"/>
          </p:nvPr>
        </p:nvSpPr>
        <p:spPr/>
        <p:txBody>
          <a:bodyPr/>
          <a:lstStyle/>
          <a:p>
            <a:r>
              <a:rPr lang="en-US"/>
              <a:t>Sample Footer Text</a:t>
            </a:r>
          </a:p>
        </p:txBody>
      </p:sp>
      <p:sp>
        <p:nvSpPr>
          <p:cNvPr id="7" name="Espace réservé du numéro de diapositive 6">
            <a:extLst>
              <a:ext uri="{FF2B5EF4-FFF2-40B4-BE49-F238E27FC236}">
                <a16:creationId xmlns:a16="http://schemas.microsoft.com/office/drawing/2014/main" id="{38749DE4-B236-A1DC-5884-7080A5A7585C}"/>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11" name="Image 10">
            <a:extLst>
              <a:ext uri="{FF2B5EF4-FFF2-40B4-BE49-F238E27FC236}">
                <a16:creationId xmlns:a16="http://schemas.microsoft.com/office/drawing/2014/main" id="{9117EF0C-C2A9-747D-21B4-47E381BA2D34}"/>
              </a:ext>
            </a:extLst>
          </p:cNvPr>
          <p:cNvPicPr>
            <a:picLocks noChangeAspect="1"/>
          </p:cNvPicPr>
          <p:nvPr/>
        </p:nvPicPr>
        <p:blipFill>
          <a:blip r:embed="rId6"/>
          <a:stretch>
            <a:fillRect/>
          </a:stretch>
        </p:blipFill>
        <p:spPr>
          <a:xfrm>
            <a:off x="4232439" y="5023332"/>
            <a:ext cx="7345363" cy="2967759"/>
          </a:xfrm>
          <a:prstGeom prst="rect">
            <a:avLst/>
          </a:prstGeom>
        </p:spPr>
      </p:pic>
    </p:spTree>
    <p:extLst>
      <p:ext uri="{BB962C8B-B14F-4D97-AF65-F5344CB8AC3E}">
        <p14:creationId xmlns:p14="http://schemas.microsoft.com/office/powerpoint/2010/main" val="1147751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t 28" hidden="1">
            <a:extLst>
              <a:ext uri="{FF2B5EF4-FFF2-40B4-BE49-F238E27FC236}">
                <a16:creationId xmlns:a16="http://schemas.microsoft.com/office/drawing/2014/main" id="{666AFCC8-AFEE-A61B-A046-44AAF1D3BBF2}"/>
              </a:ext>
            </a:extLst>
          </p:cNvPr>
          <p:cNvGraphicFramePr>
            <a:graphicFrameLocks noChangeAspect="1"/>
          </p:cNvGraphicFramePr>
          <p:nvPr>
            <p:custDataLst>
              <p:tags r:id="rId1"/>
            </p:custDataLst>
            <p:extLst>
              <p:ext uri="{D42A27DB-BD31-4B8C-83A1-F6EECF244321}">
                <p14:modId xmlns:p14="http://schemas.microsoft.com/office/powerpoint/2010/main" val="1421385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F860C911-1F1B-892E-13D7-59286DFC9A0F}"/>
              </a:ext>
            </a:extLst>
          </p:cNvPr>
          <p:cNvSpPr>
            <a:spLocks noGrp="1"/>
          </p:cNvSpPr>
          <p:nvPr>
            <p:ph type="title"/>
          </p:nvPr>
        </p:nvSpPr>
        <p:spPr/>
        <p:txBody>
          <a:bodyPr vert="horz"/>
          <a:lstStyle/>
          <a:p>
            <a:r>
              <a:rPr lang="en-US" dirty="0"/>
              <a:t>Mapping</a:t>
            </a:r>
          </a:p>
        </p:txBody>
      </p:sp>
      <p:sp>
        <p:nvSpPr>
          <p:cNvPr id="3" name="Espace réservé du texte 2">
            <a:extLst>
              <a:ext uri="{FF2B5EF4-FFF2-40B4-BE49-F238E27FC236}">
                <a16:creationId xmlns:a16="http://schemas.microsoft.com/office/drawing/2014/main" id="{699BE9C1-9352-9F1E-89D0-068B544FDB56}"/>
              </a:ext>
            </a:extLst>
          </p:cNvPr>
          <p:cNvSpPr>
            <a:spLocks noGrp="1"/>
          </p:cNvSpPr>
          <p:nvPr>
            <p:ph type="body" idx="1"/>
          </p:nvPr>
        </p:nvSpPr>
        <p:spPr/>
        <p:txBody>
          <a:bodyPr/>
          <a:lstStyle/>
          <a:p>
            <a:r>
              <a:rPr lang="en-US" dirty="0"/>
              <a:t>Unemployment rate</a:t>
            </a:r>
          </a:p>
        </p:txBody>
      </p:sp>
      <p:sp>
        <p:nvSpPr>
          <p:cNvPr id="5" name="Espace réservé du texte 4">
            <a:extLst>
              <a:ext uri="{FF2B5EF4-FFF2-40B4-BE49-F238E27FC236}">
                <a16:creationId xmlns:a16="http://schemas.microsoft.com/office/drawing/2014/main" id="{3E73BC56-8B23-1C0E-29AE-A31DB5C50D15}"/>
              </a:ext>
            </a:extLst>
          </p:cNvPr>
          <p:cNvSpPr>
            <a:spLocks noGrp="1"/>
          </p:cNvSpPr>
          <p:nvPr>
            <p:ph type="body" sz="quarter" idx="13"/>
          </p:nvPr>
        </p:nvSpPr>
        <p:spPr/>
        <p:txBody>
          <a:bodyPr/>
          <a:lstStyle/>
          <a:p>
            <a:r>
              <a:rPr lang="en-US" dirty="0"/>
              <a:t>Code</a:t>
            </a:r>
          </a:p>
        </p:txBody>
      </p:sp>
      <p:sp>
        <p:nvSpPr>
          <p:cNvPr id="6" name="Espace réservé du contenu 5">
            <a:extLst>
              <a:ext uri="{FF2B5EF4-FFF2-40B4-BE49-F238E27FC236}">
                <a16:creationId xmlns:a16="http://schemas.microsoft.com/office/drawing/2014/main" id="{79A5FB1D-CFE7-9F40-2E59-FC04314CEF6D}"/>
              </a:ext>
            </a:extLst>
          </p:cNvPr>
          <p:cNvSpPr>
            <a:spLocks noGrp="1"/>
          </p:cNvSpPr>
          <p:nvPr>
            <p:ph sz="quarter" idx="14"/>
          </p:nvPr>
        </p:nvSpPr>
        <p:spPr/>
        <p:txBody>
          <a:bodyPr/>
          <a:lstStyle/>
          <a:p>
            <a:endParaRPr lang="en-US" dirty="0"/>
          </a:p>
        </p:txBody>
      </p:sp>
      <p:sp>
        <p:nvSpPr>
          <p:cNvPr id="7" name="Espace réservé du texte 6">
            <a:extLst>
              <a:ext uri="{FF2B5EF4-FFF2-40B4-BE49-F238E27FC236}">
                <a16:creationId xmlns:a16="http://schemas.microsoft.com/office/drawing/2014/main" id="{AF41EC31-E252-AB05-F590-ABF0296377B3}"/>
              </a:ext>
            </a:extLst>
          </p:cNvPr>
          <p:cNvSpPr>
            <a:spLocks noGrp="1"/>
          </p:cNvSpPr>
          <p:nvPr>
            <p:ph type="body" sz="quarter" idx="3"/>
          </p:nvPr>
        </p:nvSpPr>
        <p:spPr/>
        <p:txBody>
          <a:bodyPr/>
          <a:lstStyle/>
          <a:p>
            <a:r>
              <a:rPr lang="en-US" dirty="0"/>
              <a:t>Square meter price</a:t>
            </a:r>
          </a:p>
        </p:txBody>
      </p:sp>
      <p:sp>
        <p:nvSpPr>
          <p:cNvPr id="9" name="Espace réservé de la date 8">
            <a:extLst>
              <a:ext uri="{FF2B5EF4-FFF2-40B4-BE49-F238E27FC236}">
                <a16:creationId xmlns:a16="http://schemas.microsoft.com/office/drawing/2014/main" id="{5491E317-98D3-5FFD-79D8-004F4B5D5D60}"/>
              </a:ext>
            </a:extLst>
          </p:cNvPr>
          <p:cNvSpPr>
            <a:spLocks noGrp="1"/>
          </p:cNvSpPr>
          <p:nvPr>
            <p:ph type="dt" sz="half" idx="10"/>
          </p:nvPr>
        </p:nvSpPr>
        <p:spPr/>
        <p:txBody>
          <a:bodyPr/>
          <a:lstStyle/>
          <a:p>
            <a:r>
              <a:rPr lang="en-US"/>
              <a:t>Tuesday, February 2, 20XX</a:t>
            </a:r>
            <a:endParaRPr lang="en-US" dirty="0"/>
          </a:p>
        </p:txBody>
      </p:sp>
      <p:sp>
        <p:nvSpPr>
          <p:cNvPr id="10" name="Espace réservé du pied de page 9">
            <a:extLst>
              <a:ext uri="{FF2B5EF4-FFF2-40B4-BE49-F238E27FC236}">
                <a16:creationId xmlns:a16="http://schemas.microsoft.com/office/drawing/2014/main" id="{68F0DC51-94E2-7BE6-6F22-1188F3A70716}"/>
              </a:ext>
            </a:extLst>
          </p:cNvPr>
          <p:cNvSpPr>
            <a:spLocks noGrp="1"/>
          </p:cNvSpPr>
          <p:nvPr>
            <p:ph type="ftr" sz="quarter" idx="11"/>
          </p:nvPr>
        </p:nvSpPr>
        <p:spPr/>
        <p:txBody>
          <a:bodyPr/>
          <a:lstStyle/>
          <a:p>
            <a:r>
              <a:rPr lang="en-US"/>
              <a:t>Sample Footer Text</a:t>
            </a:r>
          </a:p>
        </p:txBody>
      </p:sp>
      <p:sp>
        <p:nvSpPr>
          <p:cNvPr id="11" name="Espace réservé du numéro de diapositive 10">
            <a:extLst>
              <a:ext uri="{FF2B5EF4-FFF2-40B4-BE49-F238E27FC236}">
                <a16:creationId xmlns:a16="http://schemas.microsoft.com/office/drawing/2014/main" id="{65DA8F0E-4D05-780E-D563-6BA21295F853}"/>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14" name="Espace réservé du contenu 13">
            <a:extLst>
              <a:ext uri="{FF2B5EF4-FFF2-40B4-BE49-F238E27FC236}">
                <a16:creationId xmlns:a16="http://schemas.microsoft.com/office/drawing/2014/main" id="{3ADF61D6-19D7-9307-9821-A5DE9AEEE4AE}"/>
              </a:ext>
            </a:extLst>
          </p:cNvPr>
          <p:cNvSpPr>
            <a:spLocks noGrp="1"/>
          </p:cNvSpPr>
          <p:nvPr>
            <p:ph sz="half" idx="2"/>
          </p:nvPr>
        </p:nvSpPr>
        <p:spPr/>
        <p:txBody>
          <a:bodyPr/>
          <a:lstStyle/>
          <a:p>
            <a:endParaRPr lang="en-US"/>
          </a:p>
        </p:txBody>
      </p:sp>
      <p:pic>
        <p:nvPicPr>
          <p:cNvPr id="22" name="Image 21">
            <a:extLst>
              <a:ext uri="{FF2B5EF4-FFF2-40B4-BE49-F238E27FC236}">
                <a16:creationId xmlns:a16="http://schemas.microsoft.com/office/drawing/2014/main" id="{83C08B0D-12C3-C6EC-B28A-023459FB4C5F}"/>
              </a:ext>
            </a:extLst>
          </p:cNvPr>
          <p:cNvPicPr>
            <a:picLocks noChangeAspect="1"/>
          </p:cNvPicPr>
          <p:nvPr/>
        </p:nvPicPr>
        <p:blipFill>
          <a:blip r:embed="rId5"/>
          <a:stretch>
            <a:fillRect/>
          </a:stretch>
        </p:blipFill>
        <p:spPr>
          <a:xfrm>
            <a:off x="559476" y="2427370"/>
            <a:ext cx="3555324" cy="3516342"/>
          </a:xfrm>
          <a:prstGeom prst="rect">
            <a:avLst/>
          </a:prstGeom>
        </p:spPr>
      </p:pic>
      <p:pic>
        <p:nvPicPr>
          <p:cNvPr id="24" name="Image 23">
            <a:extLst>
              <a:ext uri="{FF2B5EF4-FFF2-40B4-BE49-F238E27FC236}">
                <a16:creationId xmlns:a16="http://schemas.microsoft.com/office/drawing/2014/main" id="{9EDB9E5E-646E-E16F-0B72-D0140413EE44}"/>
              </a:ext>
            </a:extLst>
          </p:cNvPr>
          <p:cNvPicPr>
            <a:picLocks noChangeAspect="1"/>
          </p:cNvPicPr>
          <p:nvPr/>
        </p:nvPicPr>
        <p:blipFill>
          <a:blip r:embed="rId6"/>
          <a:stretch>
            <a:fillRect/>
          </a:stretch>
        </p:blipFill>
        <p:spPr>
          <a:xfrm>
            <a:off x="4341573" y="2427370"/>
            <a:ext cx="3508755" cy="3515555"/>
          </a:xfrm>
          <a:prstGeom prst="rect">
            <a:avLst/>
          </a:prstGeom>
        </p:spPr>
      </p:pic>
      <p:sp>
        <p:nvSpPr>
          <p:cNvPr id="26" name="Espace réservé du contenu 25">
            <a:extLst>
              <a:ext uri="{FF2B5EF4-FFF2-40B4-BE49-F238E27FC236}">
                <a16:creationId xmlns:a16="http://schemas.microsoft.com/office/drawing/2014/main" id="{4B053441-65F8-01F6-CF99-83F787E20954}"/>
              </a:ext>
            </a:extLst>
          </p:cNvPr>
          <p:cNvSpPr>
            <a:spLocks noGrp="1"/>
          </p:cNvSpPr>
          <p:nvPr>
            <p:ph sz="quarter" idx="4"/>
          </p:nvPr>
        </p:nvSpPr>
        <p:spPr/>
        <p:txBody>
          <a:bodyPr/>
          <a:lstStyle/>
          <a:p>
            <a:endParaRPr lang="en-US"/>
          </a:p>
        </p:txBody>
      </p:sp>
      <p:pic>
        <p:nvPicPr>
          <p:cNvPr id="28" name="Image 27">
            <a:extLst>
              <a:ext uri="{FF2B5EF4-FFF2-40B4-BE49-F238E27FC236}">
                <a16:creationId xmlns:a16="http://schemas.microsoft.com/office/drawing/2014/main" id="{A92A1F80-D1F3-7878-1B94-AA84B0AB8C49}"/>
              </a:ext>
            </a:extLst>
          </p:cNvPr>
          <p:cNvPicPr>
            <a:picLocks noChangeAspect="1"/>
          </p:cNvPicPr>
          <p:nvPr/>
        </p:nvPicPr>
        <p:blipFill>
          <a:blip r:embed="rId7"/>
          <a:stretch>
            <a:fillRect/>
          </a:stretch>
        </p:blipFill>
        <p:spPr>
          <a:xfrm>
            <a:off x="8139659" y="2427370"/>
            <a:ext cx="3515512" cy="3515554"/>
          </a:xfrm>
          <a:prstGeom prst="rect">
            <a:avLst/>
          </a:prstGeom>
        </p:spPr>
      </p:pic>
    </p:spTree>
    <p:extLst>
      <p:ext uri="{BB962C8B-B14F-4D97-AF65-F5344CB8AC3E}">
        <p14:creationId xmlns:p14="http://schemas.microsoft.com/office/powerpoint/2010/main" val="1690899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r>
              <a:rPr lang="en-US" dirty="0"/>
              <a:t>This study is about banking in Casablanca. We aim to identify key factors for bank implementation and create readable </a:t>
            </a:r>
            <a:r>
              <a:rPr lang="en-US" dirty="0" err="1"/>
              <a:t>vizualisation</a:t>
            </a:r>
            <a:r>
              <a:rPr lang="en-US" dirty="0"/>
              <a:t>.</a:t>
            </a:r>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8EE30D38-8D6D-A74D-5DDC-12EA63225F4A}"/>
              </a:ext>
            </a:extLst>
          </p:cNvPr>
          <p:cNvGraphicFramePr>
            <a:graphicFrameLocks noChangeAspect="1"/>
          </p:cNvGraphicFramePr>
          <p:nvPr>
            <p:custDataLst>
              <p:tags r:id="rId1"/>
            </p:custDataLst>
            <p:extLst>
              <p:ext uri="{D42A27DB-BD31-4B8C-83A1-F6EECF244321}">
                <p14:modId xmlns:p14="http://schemas.microsoft.com/office/powerpoint/2010/main" val="407266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1" name="Objet 20" hidden="1">
                        <a:extLst>
                          <a:ext uri="{FF2B5EF4-FFF2-40B4-BE49-F238E27FC236}">
                            <a16:creationId xmlns:a16="http://schemas.microsoft.com/office/drawing/2014/main" id="{8EE30D38-8D6D-A74D-5DDC-12EA63225F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A400A8CC-1117-ABDF-7111-FEBDE8655C92}"/>
              </a:ext>
            </a:extLst>
          </p:cNvPr>
          <p:cNvSpPr>
            <a:spLocks noGrp="1"/>
          </p:cNvSpPr>
          <p:nvPr>
            <p:ph type="title"/>
          </p:nvPr>
        </p:nvSpPr>
        <p:spPr/>
        <p:txBody>
          <a:bodyPr vert="horz"/>
          <a:lstStyle/>
          <a:p>
            <a:r>
              <a:rPr lang="en-US" dirty="0"/>
              <a:t>Data Gathering : Getting data from different sources and merging it</a:t>
            </a:r>
          </a:p>
        </p:txBody>
      </p:sp>
      <p:sp>
        <p:nvSpPr>
          <p:cNvPr id="4" name="Espace réservé de la date 3">
            <a:extLst>
              <a:ext uri="{FF2B5EF4-FFF2-40B4-BE49-F238E27FC236}">
                <a16:creationId xmlns:a16="http://schemas.microsoft.com/office/drawing/2014/main" id="{07D4F9E0-0B8D-F108-F1BD-D539DEE12379}"/>
              </a:ext>
            </a:extLst>
          </p:cNvPr>
          <p:cNvSpPr>
            <a:spLocks noGrp="1"/>
          </p:cNvSpPr>
          <p:nvPr>
            <p:ph type="dt" sz="half" idx="10"/>
          </p:nvPr>
        </p:nvSpPr>
        <p:spPr/>
        <p:txBody>
          <a:bodyPr/>
          <a:lstStyle/>
          <a:p>
            <a:r>
              <a:rPr lang="en-US"/>
              <a:t>Tuesday, February 2, 20XX</a:t>
            </a:r>
          </a:p>
        </p:txBody>
      </p:sp>
      <p:sp>
        <p:nvSpPr>
          <p:cNvPr id="5" name="Espace réservé du pied de page 4">
            <a:extLst>
              <a:ext uri="{FF2B5EF4-FFF2-40B4-BE49-F238E27FC236}">
                <a16:creationId xmlns:a16="http://schemas.microsoft.com/office/drawing/2014/main" id="{26263900-192E-1C41-3A87-A5E73DE4118D}"/>
              </a:ext>
            </a:extLst>
          </p:cNvPr>
          <p:cNvSpPr>
            <a:spLocks noGrp="1"/>
          </p:cNvSpPr>
          <p:nvPr>
            <p:ph type="ftr" sz="quarter" idx="11"/>
          </p:nvPr>
        </p:nvSpPr>
        <p:spPr/>
        <p:txBody>
          <a:bodyPr/>
          <a:lstStyle/>
          <a:p>
            <a:r>
              <a:rPr lang="en-US" dirty="0"/>
              <a:t>Sample Footer Text</a:t>
            </a:r>
          </a:p>
        </p:txBody>
      </p:sp>
      <p:sp>
        <p:nvSpPr>
          <p:cNvPr id="6" name="Espace réservé du numéro de diapositive 5">
            <a:extLst>
              <a:ext uri="{FF2B5EF4-FFF2-40B4-BE49-F238E27FC236}">
                <a16:creationId xmlns:a16="http://schemas.microsoft.com/office/drawing/2014/main" id="{9FCF0A30-C741-D544-D8BB-4FF15BF7217F}"/>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7" name="Organigramme : Disque magnétique 6">
            <a:extLst>
              <a:ext uri="{FF2B5EF4-FFF2-40B4-BE49-F238E27FC236}">
                <a16:creationId xmlns:a16="http://schemas.microsoft.com/office/drawing/2014/main" id="{A30C3004-7A87-E9D9-8584-970AA0B589E0}"/>
              </a:ext>
            </a:extLst>
          </p:cNvPr>
          <p:cNvSpPr/>
          <p:nvPr/>
        </p:nvSpPr>
        <p:spPr>
          <a:xfrm>
            <a:off x="5443651" y="4588962"/>
            <a:ext cx="1304698" cy="1918248"/>
          </a:xfrm>
          <a:prstGeom prst="flowChartMagneticDisk">
            <a:avLst/>
          </a:prstGeom>
          <a:solidFill>
            <a:schemeClr val="accent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pic>
        <p:nvPicPr>
          <p:cNvPr id="1026" name="Picture 2" descr="Mubawab Maroc - Photos | Facebook">
            <a:extLst>
              <a:ext uri="{FF2B5EF4-FFF2-40B4-BE49-F238E27FC236}">
                <a16:creationId xmlns:a16="http://schemas.microsoft.com/office/drawing/2014/main" id="{B4ECE620-9BBD-8BC3-AB45-1954DD14820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952643" y="2413910"/>
            <a:ext cx="2286714" cy="633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CP - ODD">
            <a:extLst>
              <a:ext uri="{FF2B5EF4-FFF2-40B4-BE49-F238E27FC236}">
                <a16:creationId xmlns:a16="http://schemas.microsoft.com/office/drawing/2014/main" id="{71EC71CE-060C-0678-05E7-6797AD2FAD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8539" y="2413912"/>
            <a:ext cx="2206373" cy="6334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Places API - Spiralking">
            <a:extLst>
              <a:ext uri="{FF2B5EF4-FFF2-40B4-BE49-F238E27FC236}">
                <a16:creationId xmlns:a16="http://schemas.microsoft.com/office/drawing/2014/main" id="{A45B4BF0-1AFD-9EB0-7C9D-4B620F13FF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088" y="2413910"/>
            <a:ext cx="2286714" cy="63340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 en angle 13">
            <a:extLst>
              <a:ext uri="{FF2B5EF4-FFF2-40B4-BE49-F238E27FC236}">
                <a16:creationId xmlns:a16="http://schemas.microsoft.com/office/drawing/2014/main" id="{10A4A9C3-7745-F765-4130-B6E3018BC622}"/>
              </a:ext>
            </a:extLst>
          </p:cNvPr>
          <p:cNvCxnSpPr>
            <a:cxnSpLocks/>
            <a:stCxn id="1030" idx="2"/>
            <a:endCxn id="7" idx="1"/>
          </p:cNvCxnSpPr>
          <p:nvPr/>
        </p:nvCxnSpPr>
        <p:spPr>
          <a:xfrm rot="16200000" flipH="1">
            <a:off x="3637401" y="2130362"/>
            <a:ext cx="1541643" cy="3375555"/>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BD4F809A-934D-D4D8-D625-0A33AC0D064C}"/>
              </a:ext>
            </a:extLst>
          </p:cNvPr>
          <p:cNvCxnSpPr>
            <a:cxnSpLocks/>
            <a:stCxn id="1026" idx="2"/>
            <a:endCxn id="7" idx="1"/>
          </p:cNvCxnSpPr>
          <p:nvPr/>
        </p:nvCxnSpPr>
        <p:spPr>
          <a:xfrm rot="5400000">
            <a:off x="5325179" y="3818140"/>
            <a:ext cx="1541643" cy="12700"/>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Connecteur : en angle 17">
            <a:extLst>
              <a:ext uri="{FF2B5EF4-FFF2-40B4-BE49-F238E27FC236}">
                <a16:creationId xmlns:a16="http://schemas.microsoft.com/office/drawing/2014/main" id="{297A96DA-275C-DA8D-14DD-F0B059FF8D80}"/>
              </a:ext>
            </a:extLst>
          </p:cNvPr>
          <p:cNvCxnSpPr>
            <a:cxnSpLocks/>
          </p:cNvCxnSpPr>
          <p:nvPr/>
        </p:nvCxnSpPr>
        <p:spPr>
          <a:xfrm rot="5400000">
            <a:off x="7039393" y="2118548"/>
            <a:ext cx="1541641" cy="3415726"/>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30B708EF-D95D-D483-3AD1-6320F93F4A21}"/>
              </a:ext>
            </a:extLst>
          </p:cNvPr>
          <p:cNvSpPr txBox="1"/>
          <p:nvPr/>
        </p:nvSpPr>
        <p:spPr>
          <a:xfrm>
            <a:off x="1460313" y="1748536"/>
            <a:ext cx="3004458" cy="707886"/>
          </a:xfrm>
          <a:prstGeom prst="rect">
            <a:avLst/>
          </a:prstGeom>
          <a:noFill/>
        </p:spPr>
        <p:txBody>
          <a:bodyPr wrap="square" rtlCol="0">
            <a:spAutoFit/>
          </a:bodyPr>
          <a:lstStyle/>
          <a:p>
            <a:r>
              <a:rPr lang="en-US" sz="1000" dirty="0"/>
              <a:t>From google places API we get:</a:t>
            </a:r>
          </a:p>
          <a:p>
            <a:pPr marL="171450" indent="-171450">
              <a:buFont typeface="Arial" panose="020B0604020202020204" pitchFamily="34" charset="0"/>
              <a:buChar char="•"/>
            </a:pPr>
            <a:r>
              <a:rPr lang="en-US" sz="1000" dirty="0"/>
              <a:t>location of all banks in Casablanca</a:t>
            </a:r>
          </a:p>
          <a:p>
            <a:pPr marL="171450" indent="-171450">
              <a:buFont typeface="Arial" panose="020B0604020202020204" pitchFamily="34" charset="0"/>
              <a:buChar char="•"/>
            </a:pPr>
            <a:r>
              <a:rPr lang="en-US" sz="1000" dirty="0"/>
              <a:t>Location of all restaurants in Casablanca and their specificities</a:t>
            </a:r>
          </a:p>
        </p:txBody>
      </p:sp>
      <p:pic>
        <p:nvPicPr>
          <p:cNvPr id="9" name="Picture 2" descr="Mubawab Maroc - Photos | Facebook">
            <a:extLst>
              <a:ext uri="{FF2B5EF4-FFF2-40B4-BE49-F238E27FC236}">
                <a16:creationId xmlns:a16="http://schemas.microsoft.com/office/drawing/2014/main" id="{059FC86F-9630-10D2-72A3-209A27403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2643" y="2421605"/>
            <a:ext cx="2286714" cy="6334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oogle: Places API - Spiralking">
            <a:extLst>
              <a:ext uri="{FF2B5EF4-FFF2-40B4-BE49-F238E27FC236}">
                <a16:creationId xmlns:a16="http://schemas.microsoft.com/office/drawing/2014/main" id="{E17E0B79-F2E6-47A1-1F27-3F8C44C604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088" y="2421605"/>
            <a:ext cx="2286714" cy="63340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 en angle 10">
            <a:extLst>
              <a:ext uri="{FF2B5EF4-FFF2-40B4-BE49-F238E27FC236}">
                <a16:creationId xmlns:a16="http://schemas.microsoft.com/office/drawing/2014/main" id="{AF634A04-9DFE-C1D2-CF59-1980AD4BB3E8}"/>
              </a:ext>
            </a:extLst>
          </p:cNvPr>
          <p:cNvCxnSpPr>
            <a:cxnSpLocks/>
            <a:stCxn id="10" idx="2"/>
          </p:cNvCxnSpPr>
          <p:nvPr/>
        </p:nvCxnSpPr>
        <p:spPr>
          <a:xfrm rot="16200000" flipH="1">
            <a:off x="3637401" y="2138057"/>
            <a:ext cx="1541643" cy="3375555"/>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Picture 4" descr="HCP - ODD">
            <a:extLst>
              <a:ext uri="{FF2B5EF4-FFF2-40B4-BE49-F238E27FC236}">
                <a16:creationId xmlns:a16="http://schemas.microsoft.com/office/drawing/2014/main" id="{B5BAE62E-F491-2FBE-8BA1-57703AFE3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8539" y="2413913"/>
            <a:ext cx="2206373" cy="63340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 en angle 12">
            <a:extLst>
              <a:ext uri="{FF2B5EF4-FFF2-40B4-BE49-F238E27FC236}">
                <a16:creationId xmlns:a16="http://schemas.microsoft.com/office/drawing/2014/main" id="{27CA778C-E9B6-7101-DD05-94C80C5A4F33}"/>
              </a:ext>
            </a:extLst>
          </p:cNvPr>
          <p:cNvCxnSpPr>
            <a:cxnSpLocks/>
          </p:cNvCxnSpPr>
          <p:nvPr/>
        </p:nvCxnSpPr>
        <p:spPr>
          <a:xfrm rot="5400000">
            <a:off x="7039393" y="2118549"/>
            <a:ext cx="1541641" cy="3415726"/>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5" name="Picture 2" descr="Mubawab Maroc - Photos | Facebook">
            <a:extLst>
              <a:ext uri="{FF2B5EF4-FFF2-40B4-BE49-F238E27FC236}">
                <a16:creationId xmlns:a16="http://schemas.microsoft.com/office/drawing/2014/main" id="{C2F0CE21-CD99-41F5-3B01-F29A5888C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2643" y="2421606"/>
            <a:ext cx="2286714" cy="6334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Google: Places API - Spiralking">
            <a:extLst>
              <a:ext uri="{FF2B5EF4-FFF2-40B4-BE49-F238E27FC236}">
                <a16:creationId xmlns:a16="http://schemas.microsoft.com/office/drawing/2014/main" id="{F8DFF844-DB97-B227-F289-82A3645208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088" y="2421606"/>
            <a:ext cx="2286714" cy="6334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 en angle 18">
            <a:extLst>
              <a:ext uri="{FF2B5EF4-FFF2-40B4-BE49-F238E27FC236}">
                <a16:creationId xmlns:a16="http://schemas.microsoft.com/office/drawing/2014/main" id="{2C3BBB3B-EDC8-9B48-D603-A589A4A419D2}"/>
              </a:ext>
            </a:extLst>
          </p:cNvPr>
          <p:cNvCxnSpPr>
            <a:cxnSpLocks/>
            <a:stCxn id="17" idx="2"/>
          </p:cNvCxnSpPr>
          <p:nvPr/>
        </p:nvCxnSpPr>
        <p:spPr>
          <a:xfrm rot="16200000" flipH="1">
            <a:off x="3637401" y="2138058"/>
            <a:ext cx="1541643" cy="3375555"/>
          </a:xfrm>
          <a:prstGeom prst="bentConnector3">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0B54363A-0E75-654B-23D3-FB31094E7EB4}"/>
              </a:ext>
            </a:extLst>
          </p:cNvPr>
          <p:cNvSpPr txBox="1"/>
          <p:nvPr/>
        </p:nvSpPr>
        <p:spPr>
          <a:xfrm>
            <a:off x="5078681" y="2006105"/>
            <a:ext cx="2485901" cy="400110"/>
          </a:xfrm>
          <a:prstGeom prst="rect">
            <a:avLst/>
          </a:prstGeom>
          <a:noFill/>
        </p:spPr>
        <p:txBody>
          <a:bodyPr wrap="square" rtlCol="0">
            <a:spAutoFit/>
          </a:bodyPr>
          <a:lstStyle/>
          <a:p>
            <a:r>
              <a:rPr lang="en-US" sz="1000" dirty="0"/>
              <a:t>From </a:t>
            </a:r>
            <a:r>
              <a:rPr lang="en-US" sz="1000" dirty="0" err="1"/>
              <a:t>Mubawab</a:t>
            </a:r>
            <a:r>
              <a:rPr lang="en-US" sz="1000" dirty="0"/>
              <a:t> we get all listings for sales in Casablanca and their specificities</a:t>
            </a:r>
          </a:p>
        </p:txBody>
      </p:sp>
      <p:sp>
        <p:nvSpPr>
          <p:cNvPr id="22" name="ZoneTexte 21">
            <a:extLst>
              <a:ext uri="{FF2B5EF4-FFF2-40B4-BE49-F238E27FC236}">
                <a16:creationId xmlns:a16="http://schemas.microsoft.com/office/drawing/2014/main" id="{B35B5AF4-C0CC-0ECC-C2B6-C50DEAF4D3EA}"/>
              </a:ext>
            </a:extLst>
          </p:cNvPr>
          <p:cNvSpPr txBox="1"/>
          <p:nvPr/>
        </p:nvSpPr>
        <p:spPr>
          <a:xfrm>
            <a:off x="8216097" y="2005533"/>
            <a:ext cx="2485901" cy="400110"/>
          </a:xfrm>
          <a:prstGeom prst="rect">
            <a:avLst/>
          </a:prstGeom>
          <a:noFill/>
        </p:spPr>
        <p:txBody>
          <a:bodyPr wrap="square" rtlCol="0">
            <a:spAutoFit/>
          </a:bodyPr>
          <a:lstStyle/>
          <a:p>
            <a:r>
              <a:rPr lang="en-US" sz="1000" dirty="0"/>
              <a:t>From the HCP we get all socio-demographic data about Casablanca’s districts</a:t>
            </a:r>
          </a:p>
        </p:txBody>
      </p:sp>
    </p:spTree>
    <p:extLst>
      <p:ext uri="{BB962C8B-B14F-4D97-AF65-F5344CB8AC3E}">
        <p14:creationId xmlns:p14="http://schemas.microsoft.com/office/powerpoint/2010/main" val="378571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BCAE9F3C-CDDC-EDEC-C0EC-2A1CD91539AC}"/>
              </a:ext>
            </a:extLst>
          </p:cNvPr>
          <p:cNvGraphicFramePr>
            <a:graphicFrameLocks noChangeAspect="1"/>
          </p:cNvGraphicFramePr>
          <p:nvPr>
            <p:custDataLst>
              <p:tags r:id="rId1"/>
            </p:custDataLst>
            <p:extLst>
              <p:ext uri="{D42A27DB-BD31-4B8C-83A1-F6EECF244321}">
                <p14:modId xmlns:p14="http://schemas.microsoft.com/office/powerpoint/2010/main" val="3138874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 name="Espace réservé pour une image  18">
            <a:extLst>
              <a:ext uri="{FF2B5EF4-FFF2-40B4-BE49-F238E27FC236}">
                <a16:creationId xmlns:a16="http://schemas.microsoft.com/office/drawing/2014/main" id="{07645095-4909-AA49-B08D-BA49673EB40B}"/>
              </a:ext>
            </a:extLst>
          </p:cNvPr>
          <p:cNvPicPr>
            <a:picLocks noGrp="1" noChangeAspect="1"/>
          </p:cNvPicPr>
          <p:nvPr>
            <p:ph type="pic" sz="quarter" idx="13"/>
          </p:nvPr>
        </p:nvPicPr>
        <p:blipFill rotWithShape="1">
          <a:blip r:embed="rId5"/>
          <a:srcRect t="6751" b="6751"/>
          <a:stretch/>
        </p:blipFill>
        <p:spPr>
          <a:xfrm>
            <a:off x="6826727" y="4068995"/>
            <a:ext cx="4817876" cy="2453952"/>
          </a:xfrm>
        </p:spPr>
      </p:pic>
      <p:sp>
        <p:nvSpPr>
          <p:cNvPr id="3" name="Sous-titre 2">
            <a:extLst>
              <a:ext uri="{FF2B5EF4-FFF2-40B4-BE49-F238E27FC236}">
                <a16:creationId xmlns:a16="http://schemas.microsoft.com/office/drawing/2014/main" id="{EEFA4FDA-6324-2784-4E4A-8DAD521C7902}"/>
              </a:ext>
            </a:extLst>
          </p:cNvPr>
          <p:cNvSpPr>
            <a:spLocks noGrp="1"/>
          </p:cNvSpPr>
          <p:nvPr>
            <p:ph type="subTitle" idx="1"/>
          </p:nvPr>
        </p:nvSpPr>
        <p:spPr/>
        <p:txBody>
          <a:bodyPr/>
          <a:lstStyle/>
          <a:p>
            <a:pPr>
              <a:lnSpc>
                <a:spcPct val="100000"/>
              </a:lnSpc>
            </a:pPr>
            <a:r>
              <a:rPr lang="en-US" dirty="0"/>
              <a:t>The bank agencies we identified are distributed in Casablanca according the heatmaps : </a:t>
            </a:r>
          </a:p>
          <a:p>
            <a:pPr>
              <a:lnSpc>
                <a:spcPct val="100000"/>
              </a:lnSpc>
            </a:pPr>
            <a:r>
              <a:rPr lang="en-US" dirty="0"/>
              <a:t>The coordinates of those banks are from Google API</a:t>
            </a:r>
          </a:p>
        </p:txBody>
      </p:sp>
      <p:sp>
        <p:nvSpPr>
          <p:cNvPr id="4" name="Titre 3">
            <a:extLst>
              <a:ext uri="{FF2B5EF4-FFF2-40B4-BE49-F238E27FC236}">
                <a16:creationId xmlns:a16="http://schemas.microsoft.com/office/drawing/2014/main" id="{733A21B8-701A-97DA-D350-766F55D28671}"/>
              </a:ext>
            </a:extLst>
          </p:cNvPr>
          <p:cNvSpPr>
            <a:spLocks noGrp="1"/>
          </p:cNvSpPr>
          <p:nvPr>
            <p:ph type="ctrTitle"/>
          </p:nvPr>
        </p:nvSpPr>
        <p:spPr/>
        <p:txBody>
          <a:bodyPr vert="horz"/>
          <a:lstStyle/>
          <a:p>
            <a:r>
              <a:rPr lang="en-US" dirty="0"/>
              <a:t>Heatmap of bank agencies</a:t>
            </a:r>
          </a:p>
        </p:txBody>
      </p:sp>
      <p:pic>
        <p:nvPicPr>
          <p:cNvPr id="9" name="Image 8">
            <a:extLst>
              <a:ext uri="{FF2B5EF4-FFF2-40B4-BE49-F238E27FC236}">
                <a16:creationId xmlns:a16="http://schemas.microsoft.com/office/drawing/2014/main" id="{70D449AB-B6B0-9FE8-65C4-678758C33A74}"/>
              </a:ext>
            </a:extLst>
          </p:cNvPr>
          <p:cNvPicPr>
            <a:picLocks noChangeAspect="1"/>
          </p:cNvPicPr>
          <p:nvPr/>
        </p:nvPicPr>
        <p:blipFill>
          <a:blip r:embed="rId6"/>
          <a:stretch>
            <a:fillRect/>
          </a:stretch>
        </p:blipFill>
        <p:spPr>
          <a:xfrm>
            <a:off x="6826728" y="849086"/>
            <a:ext cx="4817876" cy="2864877"/>
          </a:xfrm>
          <a:prstGeom prst="rect">
            <a:avLst/>
          </a:prstGeom>
        </p:spPr>
      </p:pic>
      <p:sp>
        <p:nvSpPr>
          <p:cNvPr id="2" name="ZoneTexte 1">
            <a:extLst>
              <a:ext uri="{FF2B5EF4-FFF2-40B4-BE49-F238E27FC236}">
                <a16:creationId xmlns:a16="http://schemas.microsoft.com/office/drawing/2014/main" id="{F527BFB7-6C0A-3FC3-938C-C53CF213CF26}"/>
              </a:ext>
            </a:extLst>
          </p:cNvPr>
          <p:cNvSpPr txBox="1"/>
          <p:nvPr/>
        </p:nvSpPr>
        <p:spPr>
          <a:xfrm>
            <a:off x="8719338" y="391303"/>
            <a:ext cx="1032655" cy="369332"/>
          </a:xfrm>
          <a:prstGeom prst="rect">
            <a:avLst/>
          </a:prstGeom>
          <a:noFill/>
        </p:spPr>
        <p:txBody>
          <a:bodyPr wrap="none" rtlCol="0">
            <a:spAutoFit/>
          </a:bodyPr>
          <a:lstStyle/>
          <a:p>
            <a:r>
              <a:rPr lang="en-US" dirty="0"/>
              <a:t>All banks</a:t>
            </a:r>
          </a:p>
        </p:txBody>
      </p:sp>
      <p:sp>
        <p:nvSpPr>
          <p:cNvPr id="6" name="ZoneTexte 5">
            <a:extLst>
              <a:ext uri="{FF2B5EF4-FFF2-40B4-BE49-F238E27FC236}">
                <a16:creationId xmlns:a16="http://schemas.microsoft.com/office/drawing/2014/main" id="{37C7635F-01B8-02D3-FA17-CD4B233FF991}"/>
              </a:ext>
            </a:extLst>
          </p:cNvPr>
          <p:cNvSpPr txBox="1"/>
          <p:nvPr/>
        </p:nvSpPr>
        <p:spPr>
          <a:xfrm>
            <a:off x="8875697" y="3713963"/>
            <a:ext cx="835485" cy="369332"/>
          </a:xfrm>
          <a:prstGeom prst="rect">
            <a:avLst/>
          </a:prstGeom>
          <a:noFill/>
        </p:spPr>
        <p:txBody>
          <a:bodyPr wrap="none" rtlCol="0">
            <a:spAutoFit/>
          </a:bodyPr>
          <a:lstStyle/>
          <a:p>
            <a:r>
              <a:rPr lang="en-US" dirty="0" err="1"/>
              <a:t>Attijari</a:t>
            </a:r>
            <a:endParaRPr lang="en-US" dirty="0"/>
          </a:p>
        </p:txBody>
      </p:sp>
    </p:spTree>
    <p:extLst>
      <p:ext uri="{BB962C8B-B14F-4D97-AF65-F5344CB8AC3E}">
        <p14:creationId xmlns:p14="http://schemas.microsoft.com/office/powerpoint/2010/main" val="170590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t 21" hidden="1">
            <a:extLst>
              <a:ext uri="{FF2B5EF4-FFF2-40B4-BE49-F238E27FC236}">
                <a16:creationId xmlns:a16="http://schemas.microsoft.com/office/drawing/2014/main" id="{467BA905-895B-2951-8ECD-84A36C804FCB}"/>
              </a:ext>
            </a:extLst>
          </p:cNvPr>
          <p:cNvGraphicFramePr>
            <a:graphicFrameLocks noChangeAspect="1"/>
          </p:cNvGraphicFramePr>
          <p:nvPr>
            <p:custDataLst>
              <p:tags r:id="rId1"/>
            </p:custDataLst>
            <p:extLst>
              <p:ext uri="{D42A27DB-BD31-4B8C-83A1-F6EECF244321}">
                <p14:modId xmlns:p14="http://schemas.microsoft.com/office/powerpoint/2010/main" val="1133058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2" name="Objet 21" hidden="1">
                        <a:extLst>
                          <a:ext uri="{FF2B5EF4-FFF2-40B4-BE49-F238E27FC236}">
                            <a16:creationId xmlns:a16="http://schemas.microsoft.com/office/drawing/2014/main" id="{467BA905-895B-2951-8ECD-84A36C804F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Espace réservé pour une image  1">
            <a:extLst>
              <a:ext uri="{FF2B5EF4-FFF2-40B4-BE49-F238E27FC236}">
                <a16:creationId xmlns:a16="http://schemas.microsoft.com/office/drawing/2014/main" id="{7CE0749F-B25C-CA4D-07A7-C3326681918C}"/>
              </a:ext>
            </a:extLst>
          </p:cNvPr>
          <p:cNvSpPr>
            <a:spLocks noGrp="1"/>
          </p:cNvSpPr>
          <p:nvPr>
            <p:ph type="pic" sz="quarter" idx="13"/>
          </p:nvPr>
        </p:nvSpPr>
        <p:spPr/>
      </p:sp>
      <p:sp>
        <p:nvSpPr>
          <p:cNvPr id="3" name="Sous-titre 2">
            <a:extLst>
              <a:ext uri="{FF2B5EF4-FFF2-40B4-BE49-F238E27FC236}">
                <a16:creationId xmlns:a16="http://schemas.microsoft.com/office/drawing/2014/main" id="{27048391-5D0C-4027-BABD-7E4711247951}"/>
              </a:ext>
            </a:extLst>
          </p:cNvPr>
          <p:cNvSpPr>
            <a:spLocks noGrp="1"/>
          </p:cNvSpPr>
          <p:nvPr>
            <p:ph type="subTitle" idx="1"/>
          </p:nvPr>
        </p:nvSpPr>
        <p:spPr>
          <a:xfrm>
            <a:off x="0" y="3042939"/>
            <a:ext cx="6640285" cy="3300719"/>
          </a:xfrm>
        </p:spPr>
        <p:txBody>
          <a:bodyPr numCol="2"/>
          <a:lstStyle/>
          <a:p>
            <a:pPr>
              <a:lnSpc>
                <a:spcPct val="100000"/>
              </a:lnSpc>
            </a:pPr>
            <a:r>
              <a:rPr lang="en-US" sz="1600" dirty="0"/>
              <a:t>We first scrapped muubawab.ma to gather square meter price and group by zone. Data is then cleaned, and we obtain the following columns :</a:t>
            </a:r>
          </a:p>
          <a:p>
            <a:pPr marL="720090" indent="-171450">
              <a:lnSpc>
                <a:spcPct val="100000"/>
              </a:lnSpc>
              <a:buFont typeface="Arial" panose="020B0604020202020204" pitchFamily="34" charset="0"/>
              <a:buChar char="•"/>
            </a:pPr>
            <a:r>
              <a:rPr lang="en-US" sz="1600" dirty="0"/>
              <a:t>Title                                                              </a:t>
            </a:r>
          </a:p>
          <a:p>
            <a:pPr marL="720090" indent="-171450">
              <a:lnSpc>
                <a:spcPct val="100000"/>
              </a:lnSpc>
              <a:buFont typeface="Arial" panose="020B0604020202020204" pitchFamily="34" charset="0"/>
              <a:buChar char="•"/>
            </a:pPr>
            <a:r>
              <a:rPr lang="en-US" sz="1600" dirty="0"/>
              <a:t>Date</a:t>
            </a:r>
          </a:p>
          <a:p>
            <a:pPr marL="720090" indent="-171450">
              <a:lnSpc>
                <a:spcPct val="100000"/>
              </a:lnSpc>
              <a:buFont typeface="Arial" panose="020B0604020202020204" pitchFamily="34" charset="0"/>
              <a:buChar char="•"/>
            </a:pPr>
            <a:r>
              <a:rPr lang="en-US" sz="1600" dirty="0"/>
              <a:t>Size</a:t>
            </a:r>
          </a:p>
          <a:p>
            <a:pPr marL="720090" indent="-171450">
              <a:lnSpc>
                <a:spcPct val="100000"/>
              </a:lnSpc>
              <a:buFont typeface="Arial" panose="020B0604020202020204" pitchFamily="34" charset="0"/>
              <a:buChar char="•"/>
            </a:pPr>
            <a:r>
              <a:rPr lang="en-US" sz="1600" dirty="0"/>
              <a:t> Location</a:t>
            </a:r>
          </a:p>
          <a:p>
            <a:pPr marL="720090" indent="-171450">
              <a:lnSpc>
                <a:spcPct val="100000"/>
              </a:lnSpc>
              <a:buFont typeface="Arial" panose="020B0604020202020204" pitchFamily="34" charset="0"/>
              <a:buChar char="•"/>
            </a:pPr>
            <a:endParaRPr lang="en-US" sz="1600" dirty="0"/>
          </a:p>
          <a:p>
            <a:pPr marL="720090" indent="-171450">
              <a:lnSpc>
                <a:spcPct val="100000"/>
              </a:lnSpc>
              <a:buFont typeface="Arial" panose="020B0604020202020204" pitchFamily="34" charset="0"/>
              <a:buChar char="•"/>
            </a:pPr>
            <a:endParaRPr lang="en-US" sz="1600" dirty="0"/>
          </a:p>
          <a:p>
            <a:pPr marL="720090" indent="-171450">
              <a:lnSpc>
                <a:spcPct val="100000"/>
              </a:lnSpc>
              <a:buFont typeface="Arial" panose="020B0604020202020204" pitchFamily="34" charset="0"/>
              <a:buChar char="•"/>
            </a:pPr>
            <a:endParaRPr lang="en-US" sz="1600" dirty="0"/>
          </a:p>
          <a:p>
            <a:pPr>
              <a:lnSpc>
                <a:spcPct val="100000"/>
              </a:lnSpc>
            </a:pPr>
            <a:endParaRPr lang="en-US" sz="1600" dirty="0"/>
          </a:p>
          <a:p>
            <a:pPr marL="720090" indent="-171450">
              <a:lnSpc>
                <a:spcPct val="100000"/>
              </a:lnSpc>
              <a:buFont typeface="Arial" panose="020B0604020202020204" pitchFamily="34" charset="0"/>
              <a:buChar char="•"/>
            </a:pPr>
            <a:r>
              <a:rPr lang="en-US" sz="1600" dirty="0"/>
              <a:t>Description</a:t>
            </a:r>
          </a:p>
          <a:p>
            <a:pPr marL="720090" indent="-171450">
              <a:lnSpc>
                <a:spcPct val="100000"/>
              </a:lnSpc>
              <a:buFont typeface="Arial" panose="020B0604020202020204" pitchFamily="34" charset="0"/>
              <a:buChar char="•"/>
            </a:pPr>
            <a:r>
              <a:rPr lang="en-US" sz="1600" dirty="0"/>
              <a:t>Num. bedrooms</a:t>
            </a:r>
          </a:p>
          <a:p>
            <a:pPr marL="720090" indent="-171450">
              <a:lnSpc>
                <a:spcPct val="100000"/>
              </a:lnSpc>
              <a:buFont typeface="Arial" panose="020B0604020202020204" pitchFamily="34" charset="0"/>
              <a:buChar char="•"/>
            </a:pPr>
            <a:r>
              <a:rPr lang="en-US" sz="1600" dirty="0"/>
              <a:t>Price</a:t>
            </a:r>
          </a:p>
          <a:p>
            <a:pPr marL="720090" indent="-171450">
              <a:lnSpc>
                <a:spcPct val="100000"/>
              </a:lnSpc>
              <a:buFont typeface="Arial" panose="020B0604020202020204" pitchFamily="34" charset="0"/>
              <a:buChar char="•"/>
            </a:pPr>
            <a:r>
              <a:rPr lang="en-US" sz="1600" dirty="0"/>
              <a:t>Square meter price</a:t>
            </a:r>
          </a:p>
          <a:p>
            <a:pPr marL="720090" indent="-171450">
              <a:lnSpc>
                <a:spcPct val="100000"/>
              </a:lnSpc>
              <a:buFont typeface="Arial" panose="020B0604020202020204" pitchFamily="34" charset="0"/>
              <a:buChar char="•"/>
            </a:pPr>
            <a:endParaRPr lang="en-US" sz="1200" dirty="0"/>
          </a:p>
        </p:txBody>
      </p:sp>
      <p:sp>
        <p:nvSpPr>
          <p:cNvPr id="4" name="Titre 3">
            <a:extLst>
              <a:ext uri="{FF2B5EF4-FFF2-40B4-BE49-F238E27FC236}">
                <a16:creationId xmlns:a16="http://schemas.microsoft.com/office/drawing/2014/main" id="{4A61B35A-7BBA-2136-F3AC-F471BD60C99E}"/>
              </a:ext>
            </a:extLst>
          </p:cNvPr>
          <p:cNvSpPr>
            <a:spLocks noGrp="1"/>
          </p:cNvSpPr>
          <p:nvPr>
            <p:ph type="ctrTitle"/>
          </p:nvPr>
        </p:nvSpPr>
        <p:spPr>
          <a:xfrm>
            <a:off x="0" y="1"/>
            <a:ext cx="6640285" cy="2528596"/>
          </a:xfrm>
        </p:spPr>
        <p:txBody>
          <a:bodyPr vert="horz"/>
          <a:lstStyle/>
          <a:p>
            <a:r>
              <a:rPr lang="en-US" dirty="0"/>
              <a:t>Scrapping </a:t>
            </a:r>
            <a:r>
              <a:rPr lang="en-US" dirty="0" err="1"/>
              <a:t>Mubawab</a:t>
            </a:r>
            <a:endParaRPr lang="en-US" dirty="0"/>
          </a:p>
        </p:txBody>
      </p:sp>
      <p:pic>
        <p:nvPicPr>
          <p:cNvPr id="20" name="Image 19">
            <a:extLst>
              <a:ext uri="{FF2B5EF4-FFF2-40B4-BE49-F238E27FC236}">
                <a16:creationId xmlns:a16="http://schemas.microsoft.com/office/drawing/2014/main" id="{92DC4907-20ED-FD63-AD1A-DF46C277891B}"/>
              </a:ext>
            </a:extLst>
          </p:cNvPr>
          <p:cNvPicPr>
            <a:picLocks noChangeAspect="1"/>
          </p:cNvPicPr>
          <p:nvPr/>
        </p:nvPicPr>
        <p:blipFill>
          <a:blip r:embed="rId5"/>
          <a:stretch>
            <a:fillRect/>
          </a:stretch>
        </p:blipFill>
        <p:spPr>
          <a:xfrm>
            <a:off x="6856074" y="313477"/>
            <a:ext cx="5120137" cy="6231046"/>
          </a:xfrm>
          <a:prstGeom prst="rect">
            <a:avLst/>
          </a:prstGeom>
        </p:spPr>
      </p:pic>
      <p:pic>
        <p:nvPicPr>
          <p:cNvPr id="1028" name="Picture 4" descr="Mubawab Maroc">
            <a:extLst>
              <a:ext uri="{FF2B5EF4-FFF2-40B4-BE49-F238E27FC236}">
                <a16:creationId xmlns:a16="http://schemas.microsoft.com/office/drawing/2014/main" id="{0A70EF6E-9CAB-C794-60DD-C33FAFF49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480" y="1144459"/>
            <a:ext cx="1071562" cy="10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42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5EE2EFE0-76E7-A3E7-176F-0BDAA13AB44B}"/>
              </a:ext>
            </a:extLst>
          </p:cNvPr>
          <p:cNvGraphicFramePr>
            <a:graphicFrameLocks noChangeAspect="1"/>
          </p:cNvGraphicFramePr>
          <p:nvPr>
            <p:custDataLst>
              <p:tags r:id="rId1"/>
            </p:custDataLst>
            <p:extLst>
              <p:ext uri="{D42A27DB-BD31-4B8C-83A1-F6EECF244321}">
                <p14:modId xmlns:p14="http://schemas.microsoft.com/office/powerpoint/2010/main" val="2432731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9" name="Objet 8" hidden="1">
                        <a:extLst>
                          <a:ext uri="{FF2B5EF4-FFF2-40B4-BE49-F238E27FC236}">
                            <a16:creationId xmlns:a16="http://schemas.microsoft.com/office/drawing/2014/main" id="{5EE2EFE0-76E7-A3E7-176F-0BDAA13AB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5A57E6E-6529-98EA-04A2-657128AC685C}"/>
              </a:ext>
            </a:extLst>
          </p:cNvPr>
          <p:cNvSpPr>
            <a:spLocks noGrp="1"/>
          </p:cNvSpPr>
          <p:nvPr>
            <p:ph type="ctrTitle"/>
          </p:nvPr>
        </p:nvSpPr>
        <p:spPr>
          <a:xfrm>
            <a:off x="550863" y="549275"/>
            <a:ext cx="5437187" cy="2481115"/>
          </a:xfrm>
        </p:spPr>
        <p:txBody>
          <a:bodyPr vert="horz"/>
          <a:lstStyle/>
          <a:p>
            <a:r>
              <a:rPr lang="en-US" dirty="0"/>
              <a:t>Incorporating HCI data and computing SQMP for districts </a:t>
            </a:r>
          </a:p>
        </p:txBody>
      </p:sp>
      <p:sp>
        <p:nvSpPr>
          <p:cNvPr id="3" name="Sous-titre 2">
            <a:extLst>
              <a:ext uri="{FF2B5EF4-FFF2-40B4-BE49-F238E27FC236}">
                <a16:creationId xmlns:a16="http://schemas.microsoft.com/office/drawing/2014/main" id="{D2F3D3D7-2418-602F-3E63-48390AF07B0F}"/>
              </a:ext>
            </a:extLst>
          </p:cNvPr>
          <p:cNvSpPr>
            <a:spLocks noGrp="1"/>
          </p:cNvSpPr>
          <p:nvPr>
            <p:ph type="subTitle" idx="1"/>
          </p:nvPr>
        </p:nvSpPr>
        <p:spPr>
          <a:xfrm>
            <a:off x="550863" y="3097763"/>
            <a:ext cx="5437187" cy="2995063"/>
          </a:xfrm>
        </p:spPr>
        <p:txBody>
          <a:bodyPr/>
          <a:lstStyle/>
          <a:p>
            <a:pPr algn="l"/>
            <a:r>
              <a:rPr lang="en-US" sz="2000" dirty="0"/>
              <a:t>Thanks to the HCI, we have demographics of 2014’s decennial national census. This data is detailed on 20 districts in Casablanca. </a:t>
            </a:r>
          </a:p>
          <a:p>
            <a:pPr algn="l"/>
            <a:r>
              <a:rPr lang="en-US" sz="2000" dirty="0"/>
              <a:t>Using </a:t>
            </a:r>
            <a:r>
              <a:rPr lang="en-US" sz="2000" b="1" dirty="0" err="1"/>
              <a:t>FuzzyMatching</a:t>
            </a:r>
            <a:r>
              <a:rPr lang="en-US" sz="2000" dirty="0"/>
              <a:t>, we associated each listing of </a:t>
            </a:r>
            <a:r>
              <a:rPr lang="en-US" sz="2000" dirty="0" err="1"/>
              <a:t>mubawab</a:t>
            </a:r>
            <a:r>
              <a:rPr lang="en-US" sz="2000" dirty="0"/>
              <a:t> to a district, to further compute square meter price. Districts are represented by polygons, and all information is available as </a:t>
            </a:r>
            <a:r>
              <a:rPr lang="en-US" sz="2000" dirty="0" err="1"/>
              <a:t>GeoJson</a:t>
            </a:r>
            <a:r>
              <a:rPr lang="en-US" sz="2000" dirty="0"/>
              <a:t> and </a:t>
            </a:r>
            <a:r>
              <a:rPr lang="en-US" sz="2000" dirty="0" err="1"/>
              <a:t>GeoDataFrame</a:t>
            </a:r>
            <a:r>
              <a:rPr lang="en-US" sz="2000" dirty="0"/>
              <a:t>.</a:t>
            </a:r>
          </a:p>
          <a:p>
            <a:pPr algn="l"/>
            <a:endParaRPr lang="en-US" sz="2000" dirty="0"/>
          </a:p>
        </p:txBody>
      </p:sp>
      <p:sp>
        <p:nvSpPr>
          <p:cNvPr id="6" name="Espace réservé de la date 5">
            <a:extLst>
              <a:ext uri="{FF2B5EF4-FFF2-40B4-BE49-F238E27FC236}">
                <a16:creationId xmlns:a16="http://schemas.microsoft.com/office/drawing/2014/main" id="{581226B9-021C-CEA9-C2F8-6A5D97A0C7A3}"/>
              </a:ext>
            </a:extLst>
          </p:cNvPr>
          <p:cNvSpPr>
            <a:spLocks noGrp="1"/>
          </p:cNvSpPr>
          <p:nvPr>
            <p:ph type="dt" sz="half" idx="10"/>
          </p:nvPr>
        </p:nvSpPr>
        <p:spPr/>
        <p:txBody>
          <a:bodyPr/>
          <a:lstStyle/>
          <a:p>
            <a:r>
              <a:rPr lang="en-US"/>
              <a:t>Tuesday, February 2, 20XX</a:t>
            </a:r>
          </a:p>
        </p:txBody>
      </p:sp>
      <p:sp>
        <p:nvSpPr>
          <p:cNvPr id="7" name="Espace réservé du pied de page 6">
            <a:extLst>
              <a:ext uri="{FF2B5EF4-FFF2-40B4-BE49-F238E27FC236}">
                <a16:creationId xmlns:a16="http://schemas.microsoft.com/office/drawing/2014/main" id="{97AA9175-F46C-9AC4-A3D3-F0275CBEE8C9}"/>
              </a:ext>
            </a:extLst>
          </p:cNvPr>
          <p:cNvSpPr>
            <a:spLocks noGrp="1"/>
          </p:cNvSpPr>
          <p:nvPr>
            <p:ph type="ftr" sz="quarter" idx="11"/>
          </p:nvPr>
        </p:nvSpPr>
        <p:spPr/>
        <p:txBody>
          <a:bodyPr/>
          <a:lstStyle/>
          <a:p>
            <a:r>
              <a:rPr lang="en-US"/>
              <a:t>Sample Footer Text</a:t>
            </a:r>
          </a:p>
        </p:txBody>
      </p:sp>
      <p:sp>
        <p:nvSpPr>
          <p:cNvPr id="8" name="Espace réservé du numéro de diapositive 7">
            <a:extLst>
              <a:ext uri="{FF2B5EF4-FFF2-40B4-BE49-F238E27FC236}">
                <a16:creationId xmlns:a16="http://schemas.microsoft.com/office/drawing/2014/main" id="{452373DB-B3C0-3A99-28B0-4AE7449D2F8D}"/>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25" name="Espace réservé pour une image  24" descr="Une image contenant texte&#10;&#10;Description générée automatiquement">
            <a:extLst>
              <a:ext uri="{FF2B5EF4-FFF2-40B4-BE49-F238E27FC236}">
                <a16:creationId xmlns:a16="http://schemas.microsoft.com/office/drawing/2014/main" id="{DF1DADDE-B7E4-602A-6746-DAC075336E8D}"/>
              </a:ext>
            </a:extLst>
          </p:cNvPr>
          <p:cNvPicPr>
            <a:picLocks noGrp="1" noChangeAspect="1"/>
          </p:cNvPicPr>
          <p:nvPr>
            <p:ph type="pic" sz="quarter" idx="15"/>
          </p:nvPr>
        </p:nvPicPr>
        <p:blipFill>
          <a:blip r:embed="rId5"/>
          <a:srcRect l="1878" r="1878"/>
          <a:stretch>
            <a:fillRect/>
          </a:stretch>
        </p:blipFill>
        <p:spPr>
          <a:xfrm>
            <a:off x="6203950" y="549275"/>
            <a:ext cx="5678488" cy="2879725"/>
          </a:xfrm>
        </p:spPr>
      </p:pic>
      <p:pic>
        <p:nvPicPr>
          <p:cNvPr id="13" name="Espace réservé pour une image  12">
            <a:extLst>
              <a:ext uri="{FF2B5EF4-FFF2-40B4-BE49-F238E27FC236}">
                <a16:creationId xmlns:a16="http://schemas.microsoft.com/office/drawing/2014/main" id="{A31AD1D6-77B1-EFBC-96FA-59C4B5A25EC3}"/>
              </a:ext>
            </a:extLst>
          </p:cNvPr>
          <p:cNvPicPr>
            <a:picLocks noGrp="1" noChangeAspect="1"/>
          </p:cNvPicPr>
          <p:nvPr>
            <p:ph type="pic" sz="quarter" idx="16"/>
          </p:nvPr>
        </p:nvPicPr>
        <p:blipFill rotWithShape="1">
          <a:blip r:embed="rId6"/>
          <a:srcRect t="10678" b="10678"/>
          <a:stretch/>
        </p:blipFill>
        <p:spPr>
          <a:xfrm>
            <a:off x="6203125" y="3429000"/>
            <a:ext cx="5678488" cy="2880360"/>
          </a:xfrm>
        </p:spPr>
      </p:pic>
    </p:spTree>
    <p:extLst>
      <p:ext uri="{BB962C8B-B14F-4D97-AF65-F5344CB8AC3E}">
        <p14:creationId xmlns:p14="http://schemas.microsoft.com/office/powerpoint/2010/main" val="76282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5EE2EFE0-76E7-A3E7-176F-0BDAA13AB44B}"/>
              </a:ext>
            </a:extLst>
          </p:cNvPr>
          <p:cNvGraphicFramePr>
            <a:graphicFrameLocks noChangeAspect="1"/>
          </p:cNvGraphicFramePr>
          <p:nvPr>
            <p:custDataLst>
              <p:tags r:id="rId1"/>
            </p:custDataLst>
            <p:extLst>
              <p:ext uri="{D42A27DB-BD31-4B8C-83A1-F6EECF244321}">
                <p14:modId xmlns:p14="http://schemas.microsoft.com/office/powerpoint/2010/main" val="138283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9" name="Objet 8" hidden="1">
                        <a:extLst>
                          <a:ext uri="{FF2B5EF4-FFF2-40B4-BE49-F238E27FC236}">
                            <a16:creationId xmlns:a16="http://schemas.microsoft.com/office/drawing/2014/main" id="{5EE2EFE0-76E7-A3E7-176F-0BDAA13AB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15A57E6E-6529-98EA-04A2-657128AC685C}"/>
              </a:ext>
            </a:extLst>
          </p:cNvPr>
          <p:cNvSpPr>
            <a:spLocks noGrp="1"/>
          </p:cNvSpPr>
          <p:nvPr>
            <p:ph type="ctrTitle"/>
          </p:nvPr>
        </p:nvSpPr>
        <p:spPr>
          <a:xfrm>
            <a:off x="550863" y="549275"/>
            <a:ext cx="5437187" cy="2481115"/>
          </a:xfrm>
        </p:spPr>
        <p:txBody>
          <a:bodyPr vert="horz"/>
          <a:lstStyle/>
          <a:p>
            <a:r>
              <a:rPr lang="en-US" dirty="0"/>
              <a:t>Computing SQMP for </a:t>
            </a:r>
            <a:r>
              <a:rPr lang="en-US" dirty="0" err="1"/>
              <a:t>Microzones</a:t>
            </a:r>
            <a:endParaRPr lang="en-US" dirty="0"/>
          </a:p>
        </p:txBody>
      </p:sp>
      <p:sp>
        <p:nvSpPr>
          <p:cNvPr id="3" name="Sous-titre 2">
            <a:extLst>
              <a:ext uri="{FF2B5EF4-FFF2-40B4-BE49-F238E27FC236}">
                <a16:creationId xmlns:a16="http://schemas.microsoft.com/office/drawing/2014/main" id="{D2F3D3D7-2418-602F-3E63-48390AF07B0F}"/>
              </a:ext>
            </a:extLst>
          </p:cNvPr>
          <p:cNvSpPr>
            <a:spLocks noGrp="1"/>
          </p:cNvSpPr>
          <p:nvPr>
            <p:ph type="subTitle" idx="1"/>
          </p:nvPr>
        </p:nvSpPr>
        <p:spPr>
          <a:xfrm>
            <a:off x="550863" y="3097763"/>
            <a:ext cx="5437187" cy="2995063"/>
          </a:xfrm>
        </p:spPr>
        <p:txBody>
          <a:bodyPr/>
          <a:lstStyle/>
          <a:p>
            <a:pPr algn="l"/>
            <a:r>
              <a:rPr lang="en-US" sz="2000" dirty="0"/>
              <a:t>A more granular way to see Casablanca is through neighborhoods (</a:t>
            </a:r>
            <a:r>
              <a:rPr lang="en-US" sz="2000" dirty="0" err="1"/>
              <a:t>Microzones</a:t>
            </a:r>
            <a:r>
              <a:rPr lang="en-US" sz="2000" dirty="0"/>
              <a:t>). The map is separated in 162 </a:t>
            </a:r>
            <a:r>
              <a:rPr lang="en-US" sz="2000" dirty="0" err="1"/>
              <a:t>microzones</a:t>
            </a:r>
            <a:r>
              <a:rPr lang="en-US" sz="2000" dirty="0"/>
              <a:t>. </a:t>
            </a:r>
          </a:p>
          <a:p>
            <a:pPr algn="l"/>
            <a:r>
              <a:rPr lang="en-US" sz="2000" dirty="0"/>
              <a:t>Using </a:t>
            </a:r>
            <a:r>
              <a:rPr lang="en-US" sz="2000" b="1" dirty="0" err="1"/>
              <a:t>FuzzyMatching</a:t>
            </a:r>
            <a:r>
              <a:rPr lang="en-US" sz="2000" dirty="0"/>
              <a:t>, we associated each listing of </a:t>
            </a:r>
            <a:r>
              <a:rPr lang="en-US" sz="2000" dirty="0" err="1"/>
              <a:t>mubawab</a:t>
            </a:r>
            <a:r>
              <a:rPr lang="en-US" sz="2000" dirty="0"/>
              <a:t> to a </a:t>
            </a:r>
            <a:r>
              <a:rPr lang="en-US" sz="2000" dirty="0" err="1"/>
              <a:t>microzone</a:t>
            </a:r>
            <a:r>
              <a:rPr lang="en-US" sz="2000" dirty="0"/>
              <a:t>, to get a square meter price that is more precise. Missing values are computed using weighting averages based on distances between polygons</a:t>
            </a:r>
          </a:p>
        </p:txBody>
      </p:sp>
      <p:sp>
        <p:nvSpPr>
          <p:cNvPr id="6" name="Espace réservé de la date 5">
            <a:extLst>
              <a:ext uri="{FF2B5EF4-FFF2-40B4-BE49-F238E27FC236}">
                <a16:creationId xmlns:a16="http://schemas.microsoft.com/office/drawing/2014/main" id="{581226B9-021C-CEA9-C2F8-6A5D97A0C7A3}"/>
              </a:ext>
            </a:extLst>
          </p:cNvPr>
          <p:cNvSpPr>
            <a:spLocks noGrp="1"/>
          </p:cNvSpPr>
          <p:nvPr>
            <p:ph type="dt" sz="half" idx="10"/>
          </p:nvPr>
        </p:nvSpPr>
        <p:spPr/>
        <p:txBody>
          <a:bodyPr/>
          <a:lstStyle/>
          <a:p>
            <a:r>
              <a:rPr lang="en-US"/>
              <a:t>Tuesday, February 2, 20XX</a:t>
            </a:r>
          </a:p>
        </p:txBody>
      </p:sp>
      <p:sp>
        <p:nvSpPr>
          <p:cNvPr id="7" name="Espace réservé du pied de page 6">
            <a:extLst>
              <a:ext uri="{FF2B5EF4-FFF2-40B4-BE49-F238E27FC236}">
                <a16:creationId xmlns:a16="http://schemas.microsoft.com/office/drawing/2014/main" id="{97AA9175-F46C-9AC4-A3D3-F0275CBEE8C9}"/>
              </a:ext>
            </a:extLst>
          </p:cNvPr>
          <p:cNvSpPr>
            <a:spLocks noGrp="1"/>
          </p:cNvSpPr>
          <p:nvPr>
            <p:ph type="ftr" sz="quarter" idx="11"/>
          </p:nvPr>
        </p:nvSpPr>
        <p:spPr/>
        <p:txBody>
          <a:bodyPr/>
          <a:lstStyle/>
          <a:p>
            <a:r>
              <a:rPr lang="en-US"/>
              <a:t>Sample Footer Text</a:t>
            </a:r>
          </a:p>
        </p:txBody>
      </p:sp>
      <p:sp>
        <p:nvSpPr>
          <p:cNvPr id="8" name="Espace réservé du numéro de diapositive 7">
            <a:extLst>
              <a:ext uri="{FF2B5EF4-FFF2-40B4-BE49-F238E27FC236}">
                <a16:creationId xmlns:a16="http://schemas.microsoft.com/office/drawing/2014/main" id="{452373DB-B3C0-3A99-28B0-4AE7449D2F8D}"/>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24" name="Image 23">
            <a:extLst>
              <a:ext uri="{FF2B5EF4-FFF2-40B4-BE49-F238E27FC236}">
                <a16:creationId xmlns:a16="http://schemas.microsoft.com/office/drawing/2014/main" id="{795F4F4A-989C-7F65-00E2-42F0DE714C1C}"/>
              </a:ext>
            </a:extLst>
          </p:cNvPr>
          <p:cNvPicPr>
            <a:picLocks noChangeAspect="1"/>
          </p:cNvPicPr>
          <p:nvPr/>
        </p:nvPicPr>
        <p:blipFill>
          <a:blip r:embed="rId5"/>
          <a:stretch>
            <a:fillRect/>
          </a:stretch>
        </p:blipFill>
        <p:spPr>
          <a:xfrm>
            <a:off x="6203125" y="559343"/>
            <a:ext cx="5678488" cy="2880361"/>
          </a:xfrm>
          <a:prstGeom prst="rect">
            <a:avLst/>
          </a:prstGeom>
        </p:spPr>
      </p:pic>
      <p:pic>
        <p:nvPicPr>
          <p:cNvPr id="29" name="Image 28">
            <a:extLst>
              <a:ext uri="{FF2B5EF4-FFF2-40B4-BE49-F238E27FC236}">
                <a16:creationId xmlns:a16="http://schemas.microsoft.com/office/drawing/2014/main" id="{D6286D01-8213-C00A-FE40-46E95981B43A}"/>
              </a:ext>
            </a:extLst>
          </p:cNvPr>
          <p:cNvPicPr>
            <a:picLocks noChangeAspect="1"/>
          </p:cNvPicPr>
          <p:nvPr/>
        </p:nvPicPr>
        <p:blipFill>
          <a:blip r:embed="rId6"/>
          <a:stretch>
            <a:fillRect/>
          </a:stretch>
        </p:blipFill>
        <p:spPr>
          <a:xfrm>
            <a:off x="6203126" y="3429000"/>
            <a:ext cx="5678488" cy="2995063"/>
          </a:xfrm>
          <a:prstGeom prst="rect">
            <a:avLst/>
          </a:prstGeom>
        </p:spPr>
      </p:pic>
    </p:spTree>
    <p:extLst>
      <p:ext uri="{BB962C8B-B14F-4D97-AF65-F5344CB8AC3E}">
        <p14:creationId xmlns:p14="http://schemas.microsoft.com/office/powerpoint/2010/main" val="128032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63D89016-F117-09EB-E341-42B306DAD1F9}"/>
              </a:ext>
            </a:extLst>
          </p:cNvPr>
          <p:cNvGraphicFramePr>
            <a:graphicFrameLocks noChangeAspect="1"/>
          </p:cNvGraphicFramePr>
          <p:nvPr>
            <p:custDataLst>
              <p:tags r:id="rId1"/>
            </p:custDataLst>
            <p:extLst>
              <p:ext uri="{D42A27DB-BD31-4B8C-83A1-F6EECF244321}">
                <p14:modId xmlns:p14="http://schemas.microsoft.com/office/powerpoint/2010/main" val="174631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3B3BAA-8B21-6A82-AB54-6AAF90577C83}"/>
              </a:ext>
            </a:extLst>
          </p:cNvPr>
          <p:cNvSpPr>
            <a:spLocks noGrp="1"/>
          </p:cNvSpPr>
          <p:nvPr>
            <p:ph type="ctrTitle"/>
          </p:nvPr>
        </p:nvSpPr>
        <p:spPr>
          <a:xfrm>
            <a:off x="550863" y="549275"/>
            <a:ext cx="5437185" cy="1997855"/>
          </a:xfrm>
        </p:spPr>
        <p:txBody>
          <a:bodyPr vert="horz" wrap="square" lIns="0" tIns="0" rIns="0" bIns="0" rtlCol="0" anchor="b" anchorCtr="0">
            <a:normAutofit fontScale="90000"/>
          </a:bodyPr>
          <a:lstStyle/>
          <a:p>
            <a:pPr>
              <a:lnSpc>
                <a:spcPct val="100000"/>
              </a:lnSpc>
            </a:pPr>
            <a:r>
              <a:rPr lang="en-US" dirty="0"/>
              <a:t>Merging Data gathered with banks dataset</a:t>
            </a:r>
          </a:p>
        </p:txBody>
      </p:sp>
      <p:sp>
        <p:nvSpPr>
          <p:cNvPr id="4" name="Espace réservé du texte 3">
            <a:extLst>
              <a:ext uri="{FF2B5EF4-FFF2-40B4-BE49-F238E27FC236}">
                <a16:creationId xmlns:a16="http://schemas.microsoft.com/office/drawing/2014/main" id="{6D720DC7-F172-5D8C-B3AF-03C023E2BA03}"/>
              </a:ext>
            </a:extLst>
          </p:cNvPr>
          <p:cNvSpPr>
            <a:spLocks noGrp="1"/>
          </p:cNvSpPr>
          <p:nvPr>
            <p:ph type="body" sz="quarter" idx="14"/>
          </p:nvPr>
        </p:nvSpPr>
        <p:spPr>
          <a:xfrm>
            <a:off x="550863" y="2677306"/>
            <a:ext cx="5437187" cy="3415519"/>
          </a:xfrm>
        </p:spPr>
        <p:txBody>
          <a:bodyPr vert="horz" wrap="square" lIns="0" tIns="0" rIns="0" bIns="0" rtlCol="0" anchor="t">
            <a:normAutofit lnSpcReduction="10000"/>
          </a:bodyPr>
          <a:lstStyle/>
          <a:p>
            <a:pPr>
              <a:buFont typeface="Arial" panose="020B0604020202020204" pitchFamily="34" charset="0"/>
              <a:buChar char="•"/>
            </a:pPr>
            <a:r>
              <a:rPr lang="en-US" dirty="0"/>
              <a:t>After getting all socio-demographic, geographic and real estate Data, we merged it with our banks dataset, of all bank agencies in Casablanca.</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r>
              <a:rPr lang="en-US" sz="1600" dirty="0" err="1"/>
              <a:t>Square_meter_price</a:t>
            </a:r>
            <a:r>
              <a:rPr lang="en-US" sz="1600" dirty="0"/>
              <a:t> is the price computed on districts, while </a:t>
            </a:r>
            <a:r>
              <a:rPr lang="en-US" sz="1600" dirty="0" err="1"/>
              <a:t>missing_sqmp</a:t>
            </a:r>
            <a:r>
              <a:rPr lang="en-US" sz="1600" dirty="0"/>
              <a:t> is for </a:t>
            </a:r>
            <a:r>
              <a:rPr lang="en-US" sz="1600" dirty="0" err="1"/>
              <a:t>microzones</a:t>
            </a:r>
            <a:r>
              <a:rPr lang="en-US" sz="1600" dirty="0"/>
              <a:t>. </a:t>
            </a:r>
            <a:r>
              <a:rPr lang="en-US" sz="1600" dirty="0" err="1"/>
              <a:t>Sqmp_iscomputed</a:t>
            </a:r>
            <a:r>
              <a:rPr lang="en-US" sz="1600" dirty="0"/>
              <a:t> is a Boolean informing whether or not </a:t>
            </a:r>
            <a:r>
              <a:rPr lang="en-US" sz="1600" dirty="0" err="1"/>
              <a:t>missing_sqmp</a:t>
            </a:r>
            <a:r>
              <a:rPr lang="en-US" sz="1600" dirty="0"/>
              <a:t> has been computed due to missing value after fuzzy matching.</a:t>
            </a:r>
          </a:p>
        </p:txBody>
      </p:sp>
      <p:pic>
        <p:nvPicPr>
          <p:cNvPr id="6" name="Image 5">
            <a:extLst>
              <a:ext uri="{FF2B5EF4-FFF2-40B4-BE49-F238E27FC236}">
                <a16:creationId xmlns:a16="http://schemas.microsoft.com/office/drawing/2014/main" id="{8927A6E1-65F8-8E16-1B8F-3EA096246881}"/>
              </a:ext>
            </a:extLst>
          </p:cNvPr>
          <p:cNvPicPr>
            <a:picLocks noChangeAspect="1"/>
          </p:cNvPicPr>
          <p:nvPr/>
        </p:nvPicPr>
        <p:blipFill>
          <a:blip r:embed="rId5"/>
          <a:stretch>
            <a:fillRect/>
          </a:stretch>
        </p:blipFill>
        <p:spPr>
          <a:xfrm>
            <a:off x="6924675" y="680358"/>
            <a:ext cx="4713922" cy="5497283"/>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97176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63D89016-F117-09EB-E341-42B306DAD1F9}"/>
              </a:ext>
            </a:extLst>
          </p:cNvPr>
          <p:cNvGraphicFramePr>
            <a:graphicFrameLocks noChangeAspect="1"/>
          </p:cNvGraphicFramePr>
          <p:nvPr>
            <p:custDataLst>
              <p:tags r:id="rId1"/>
            </p:custDataLst>
            <p:extLst>
              <p:ext uri="{D42A27DB-BD31-4B8C-83A1-F6EECF244321}">
                <p14:modId xmlns:p14="http://schemas.microsoft.com/office/powerpoint/2010/main" val="3816246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8" name="Objet 7" hidden="1">
                        <a:extLst>
                          <a:ext uri="{FF2B5EF4-FFF2-40B4-BE49-F238E27FC236}">
                            <a16:creationId xmlns:a16="http://schemas.microsoft.com/office/drawing/2014/main" id="{63D89016-F117-09EB-E341-42B306DAD1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3B3BAA-8B21-6A82-AB54-6AAF90577C83}"/>
              </a:ext>
            </a:extLst>
          </p:cNvPr>
          <p:cNvSpPr>
            <a:spLocks noGrp="1"/>
          </p:cNvSpPr>
          <p:nvPr>
            <p:ph type="ctrTitle"/>
          </p:nvPr>
        </p:nvSpPr>
        <p:spPr>
          <a:xfrm>
            <a:off x="550863" y="549275"/>
            <a:ext cx="5437185" cy="1997855"/>
          </a:xfrm>
        </p:spPr>
        <p:txBody>
          <a:bodyPr vert="horz" wrap="square" lIns="0" tIns="0" rIns="0" bIns="0" rtlCol="0" anchor="b" anchorCtr="0">
            <a:normAutofit/>
          </a:bodyPr>
          <a:lstStyle/>
          <a:p>
            <a:pPr>
              <a:lnSpc>
                <a:spcPct val="100000"/>
              </a:lnSpc>
            </a:pPr>
            <a:r>
              <a:rPr lang="en-US" dirty="0"/>
              <a:t>Merging Dataset with restaurants</a:t>
            </a:r>
          </a:p>
        </p:txBody>
      </p:sp>
      <p:sp>
        <p:nvSpPr>
          <p:cNvPr id="4" name="Espace réservé du texte 3">
            <a:extLst>
              <a:ext uri="{FF2B5EF4-FFF2-40B4-BE49-F238E27FC236}">
                <a16:creationId xmlns:a16="http://schemas.microsoft.com/office/drawing/2014/main" id="{6D720DC7-F172-5D8C-B3AF-03C023E2BA03}"/>
              </a:ext>
            </a:extLst>
          </p:cNvPr>
          <p:cNvSpPr>
            <a:spLocks noGrp="1"/>
          </p:cNvSpPr>
          <p:nvPr>
            <p:ph type="body" sz="quarter" idx="14"/>
          </p:nvPr>
        </p:nvSpPr>
        <p:spPr>
          <a:xfrm>
            <a:off x="550863" y="2677307"/>
            <a:ext cx="5437187" cy="2382800"/>
          </a:xfrm>
        </p:spPr>
        <p:txBody>
          <a:bodyPr vert="horz" wrap="square" lIns="0" tIns="0" rIns="0" bIns="0" rtlCol="0" anchor="t">
            <a:normAutofit/>
          </a:bodyPr>
          <a:lstStyle/>
          <a:p>
            <a:pPr>
              <a:buFont typeface="Arial" panose="020B0604020202020204" pitchFamily="34" charset="0"/>
              <a:buChar char="•"/>
            </a:pPr>
            <a:r>
              <a:rPr lang="en-US" dirty="0"/>
              <a:t>After getting our socio-demographic and real estate data matched with our banks, we measured, for each bank, the number of restaurants around it, we computed the average rating and the average number of ratings for those restaurants to try to capture traffic signs.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9" name="Picture 6" descr="Google: Places API - Spiralking">
            <a:extLst>
              <a:ext uri="{FF2B5EF4-FFF2-40B4-BE49-F238E27FC236}">
                <a16:creationId xmlns:a16="http://schemas.microsoft.com/office/drawing/2014/main" id="{77342AD8-E499-5435-2518-3B4D91397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2343" y="1481522"/>
            <a:ext cx="794018" cy="63340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6CE649E4-0E06-E6FF-D12B-3ED23DA307B2}"/>
              </a:ext>
            </a:extLst>
          </p:cNvPr>
          <p:cNvPicPr>
            <a:picLocks noChangeAspect="1"/>
          </p:cNvPicPr>
          <p:nvPr/>
        </p:nvPicPr>
        <p:blipFill>
          <a:blip r:embed="rId6"/>
          <a:stretch>
            <a:fillRect/>
          </a:stretch>
        </p:blipFill>
        <p:spPr>
          <a:xfrm>
            <a:off x="6927215" y="694460"/>
            <a:ext cx="4713922" cy="5469080"/>
          </a:xfrm>
          <a:prstGeom prst="rect">
            <a:avLst/>
          </a:prstGeom>
        </p:spPr>
      </p:pic>
    </p:spTree>
    <p:extLst>
      <p:ext uri="{BB962C8B-B14F-4D97-AF65-F5344CB8AC3E}">
        <p14:creationId xmlns:p14="http://schemas.microsoft.com/office/powerpoint/2010/main" val="21183125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B99F070A47694BA29DA677127D2114" ma:contentTypeVersion="13" ma:contentTypeDescription="Create a new document." ma:contentTypeScope="" ma:versionID="d659af657f7e2ea6b689cf21dd734794">
  <xsd:schema xmlns:xsd="http://www.w3.org/2001/XMLSchema" xmlns:xs="http://www.w3.org/2001/XMLSchema" xmlns:p="http://schemas.microsoft.com/office/2006/metadata/properties" xmlns:ns3="d6af609d-d070-4076-a2d2-d679d8975de3" xmlns:ns4="8f56eb53-d1b7-489e-ab13-08801bbc243a" targetNamespace="http://schemas.microsoft.com/office/2006/metadata/properties" ma:root="true" ma:fieldsID="3992c173ab369a76c453d616e78c3803" ns3:_="" ns4:_="">
    <xsd:import namespace="d6af609d-d070-4076-a2d2-d679d8975de3"/>
    <xsd:import namespace="8f56eb53-d1b7-489e-ab13-08801bbc243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af609d-d070-4076-a2d2-d679d8975d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f56eb53-d1b7-489e-ab13-08801bbc243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6af609d-d070-4076-a2d2-d679d8975de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802828-22B4-4B5D-B438-C2E91A138A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af609d-d070-4076-a2d2-d679d8975de3"/>
    <ds:schemaRef ds:uri="8f56eb53-d1b7-489e-ab13-08801bbc24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purl.org/dc/dcmitype/"/>
    <ds:schemaRef ds:uri="http://purl.org/dc/terms/"/>
    <ds:schemaRef ds:uri="http://schemas.microsoft.com/office/2006/documentManagement/types"/>
    <ds:schemaRef ds:uri="8f56eb53-d1b7-489e-ab13-08801bbc243a"/>
    <ds:schemaRef ds:uri="http://schemas.microsoft.com/office/2006/metadata/properties"/>
    <ds:schemaRef ds:uri="http://schemas.microsoft.com/office/infopath/2007/PartnerControls"/>
    <ds:schemaRef ds:uri="http://schemas.openxmlformats.org/package/2006/metadata/core-properties"/>
    <ds:schemaRef ds:uri="d6af609d-d070-4076-a2d2-d679d8975de3"/>
    <ds:schemaRef ds:uri="http://www.w3.org/XML/1998/namespace"/>
    <ds:schemaRef ds:uri="http://purl.org/dc/elements/1.1/"/>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{987940FC-BB59-464E-A3F1-AEFD8F888B50}tf33713516_win32</Template>
  <TotalTime>583</TotalTime>
  <Words>680</Words>
  <Application>Microsoft Office PowerPoint</Application>
  <PresentationFormat>Grand écran</PresentationFormat>
  <Paragraphs>83</Paragraphs>
  <Slides>13</Slides>
  <Notes>2</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1</vt:i4>
      </vt:variant>
      <vt:variant>
        <vt:lpstr>Titres des diapositives</vt:lpstr>
      </vt:variant>
      <vt:variant>
        <vt:i4>13</vt:i4>
      </vt:variant>
    </vt:vector>
  </HeadingPairs>
  <TitlesOfParts>
    <vt:vector size="19" baseType="lpstr">
      <vt:lpstr>Arial</vt:lpstr>
      <vt:lpstr>Calibri</vt:lpstr>
      <vt:lpstr>Gill Sans MT</vt:lpstr>
      <vt:lpstr>Walbaum Display</vt:lpstr>
      <vt:lpstr>3DFloatVTI</vt:lpstr>
      <vt:lpstr>Diapositive think-cell</vt:lpstr>
      <vt:lpstr>Analyzing Banking agencies in Casablanca</vt:lpstr>
      <vt:lpstr>Introduction</vt:lpstr>
      <vt:lpstr>Data Gathering : Getting data from different sources and merging it</vt:lpstr>
      <vt:lpstr>Heatmap of bank agencies</vt:lpstr>
      <vt:lpstr>Scrapping Mubawab</vt:lpstr>
      <vt:lpstr>Incorporating HCI data and computing SQMP for districts </vt:lpstr>
      <vt:lpstr>Computing SQMP for Microzones</vt:lpstr>
      <vt:lpstr>Merging Data gathered with banks dataset</vt:lpstr>
      <vt:lpstr>Merging Dataset with restaurants</vt:lpstr>
      <vt:lpstr>Adding Data from ESA</vt:lpstr>
      <vt:lpstr>Linear feature importance</vt:lpstr>
      <vt:lpstr>Mapping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Banking agencies in Casablanca</dc:title>
  <dc:creator>Casa 3</dc:creator>
  <cp:lastModifiedBy>Casa 3</cp:lastModifiedBy>
  <cp:revision>2</cp:revision>
  <dcterms:created xsi:type="dcterms:W3CDTF">2023-03-07T08:44:16Z</dcterms:created>
  <dcterms:modified xsi:type="dcterms:W3CDTF">2023-03-30T16:16:23Z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0x010100CEB99F070A47694BA29DA677127D2114</vt:lpwstr>
  </property>
</Properties>
</file>